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1" r:id="rId17"/>
    <p:sldId id="272" r:id="rId18"/>
    <p:sldId id="270" r:id="rId19"/>
    <p:sldId id="273" r:id="rId20"/>
    <p:sldId id="274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3" autoAdjust="0"/>
  </p:normalViewPr>
  <p:slideViewPr>
    <p:cSldViewPr>
      <p:cViewPr varScale="1">
        <p:scale>
          <a:sx n="65" d="100"/>
          <a:sy n="65" d="100"/>
        </p:scale>
        <p:origin x="-145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5BEEE-92A9-4333-ABD0-A8C6D07EB95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F435C-74E5-44FF-A605-B701489BA699}">
      <dgm:prSet phldrT="[Text]"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Personalized, dynamic avatar based on your lifestyle / diet</a:t>
          </a:r>
          <a:endParaRPr lang="en-US" sz="1700" dirty="0">
            <a:solidFill>
              <a:schemeClr val="tx1"/>
            </a:solidFill>
          </a:endParaRPr>
        </a:p>
      </dgm:t>
    </dgm:pt>
    <dgm:pt modelId="{786CDDEA-2370-48AB-8209-4200856733E6}" type="parTrans" cxnId="{5F5C7A72-6754-4EE6-92FD-CF4303021717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D9456DE1-CDB9-4FD9-96EA-D68548BAE843}" type="sibTrans" cxnId="{5F5C7A72-6754-4EE6-92FD-CF4303021717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3D5F0B7C-A719-4C25-88C5-F7BC4B190E94}">
      <dgm:prSet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Tutorials on healthy eating, nutrition, diet tips</a:t>
          </a:r>
        </a:p>
      </dgm:t>
    </dgm:pt>
    <dgm:pt modelId="{1CCF8D02-8EB1-47DA-AF89-0D67FBE9FED1}" type="parTrans" cxnId="{3EF6EE38-44DB-4605-98DC-79383089594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CF76EC09-0440-45CC-81D0-D1A7F03E136A}" type="sibTrans" cxnId="{3EF6EE38-44DB-4605-98DC-79383089594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A0273F0C-3662-42D6-8F13-450DEDDD0EC2}">
      <dgm:prSet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Food logger </a:t>
          </a:r>
          <a:r>
            <a:rPr lang="en-US" sz="1700" dirty="0" smtClean="0">
              <a:solidFill>
                <a:schemeClr val="tx1"/>
              </a:solidFill>
            </a:rPr>
            <a:t>with open source food database (with Ghanaian staple foods like </a:t>
          </a:r>
          <a:r>
            <a:rPr lang="en-US" sz="1700" dirty="0" err="1" smtClean="0">
              <a:solidFill>
                <a:schemeClr val="tx1"/>
              </a:solidFill>
            </a:rPr>
            <a:t>banku</a:t>
          </a:r>
          <a:r>
            <a:rPr lang="en-US" sz="1700" dirty="0" smtClean="0">
              <a:solidFill>
                <a:schemeClr val="tx1"/>
              </a:solidFill>
            </a:rPr>
            <a:t>, </a:t>
          </a:r>
          <a:r>
            <a:rPr lang="en-US" sz="1700" dirty="0" err="1" smtClean="0">
              <a:solidFill>
                <a:schemeClr val="tx1"/>
              </a:solidFill>
            </a:rPr>
            <a:t>fufu</a:t>
          </a:r>
          <a:r>
            <a:rPr lang="en-US" sz="1700" dirty="0" smtClean="0">
              <a:solidFill>
                <a:schemeClr val="tx1"/>
              </a:solidFill>
            </a:rPr>
            <a:t>, etc.) that </a:t>
          </a:r>
          <a:r>
            <a:rPr lang="en-US" sz="1700" dirty="0" smtClean="0">
              <a:solidFill>
                <a:schemeClr val="tx1"/>
              </a:solidFill>
            </a:rPr>
            <a:t>provides customized recommendations</a:t>
          </a:r>
        </a:p>
      </dgm:t>
    </dgm:pt>
    <dgm:pt modelId="{65A5E5EC-B694-49A1-AB31-808B716754DB}" type="parTrans" cxnId="{A040DA21-FD2F-4DBA-86E9-D63B893E79D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7980E241-63BE-4B34-9C70-DC71CCE3E121}" type="sibTrans" cxnId="{A040DA21-FD2F-4DBA-86E9-D63B893E79D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D7B2D303-EECF-4A54-B5AF-60ED5C7DED42}">
      <dgm:prSet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Interaction and competition with </a:t>
          </a:r>
          <a:r>
            <a:rPr lang="en-US" sz="1700" dirty="0" err="1" smtClean="0">
              <a:solidFill>
                <a:schemeClr val="tx1"/>
              </a:solidFill>
            </a:rPr>
            <a:t>Facebook</a:t>
          </a:r>
          <a:r>
            <a:rPr lang="en-US" sz="1700" dirty="0" smtClean="0">
              <a:solidFill>
                <a:schemeClr val="tx1"/>
              </a:solidFill>
            </a:rPr>
            <a:t> friends and their </a:t>
          </a:r>
          <a:r>
            <a:rPr lang="en-US" sz="1700" dirty="0" err="1" smtClean="0">
              <a:solidFill>
                <a:schemeClr val="tx1"/>
              </a:solidFill>
            </a:rPr>
            <a:t>ChopBuddies</a:t>
          </a:r>
          <a:r>
            <a:rPr lang="en-US" sz="1700" dirty="0" smtClean="0">
              <a:solidFill>
                <a:schemeClr val="tx1"/>
              </a:solidFill>
            </a:rPr>
            <a:t> to be the “healthiest”</a:t>
          </a:r>
        </a:p>
      </dgm:t>
    </dgm:pt>
    <dgm:pt modelId="{71599187-AAA8-49EB-84F3-2FFDBDE0AA8F}" type="parTrans" cxnId="{733E1854-8473-445C-8A71-A49B5FF134C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31214581-6C22-4023-9161-231FE54936C6}" type="sibTrans" cxnId="{733E1854-8473-445C-8A71-A49B5FF134C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D320C3CF-449B-4280-B279-03DF57023F2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Photo auto-recognition functionality to allow food to be automatically tagged when users upload pictures of their </a:t>
          </a:r>
          <a:r>
            <a:rPr lang="en-US" sz="1700" dirty="0" smtClean="0">
              <a:solidFill>
                <a:schemeClr val="tx1"/>
              </a:solidFill>
            </a:rPr>
            <a:t>meals to </a:t>
          </a:r>
          <a:r>
            <a:rPr lang="en-US" sz="1700" dirty="0" err="1" smtClean="0">
              <a:solidFill>
                <a:schemeClr val="tx1"/>
              </a:solidFill>
            </a:rPr>
            <a:t>Facebook</a:t>
          </a:r>
          <a:r>
            <a:rPr lang="en-US" sz="1700" dirty="0" smtClean="0">
              <a:solidFill>
                <a:schemeClr val="tx1"/>
              </a:solidFill>
            </a:rPr>
            <a:t> via </a:t>
          </a:r>
          <a:r>
            <a:rPr lang="en-US" sz="1700" dirty="0" err="1" smtClean="0">
              <a:solidFill>
                <a:schemeClr val="tx1"/>
              </a:solidFill>
            </a:rPr>
            <a:t>Instagram</a:t>
          </a:r>
          <a:endParaRPr lang="en-US" sz="1700" dirty="0" smtClean="0">
            <a:solidFill>
              <a:schemeClr val="tx1"/>
            </a:solidFill>
          </a:endParaRPr>
        </a:p>
      </dgm:t>
    </dgm:pt>
    <dgm:pt modelId="{99573546-CC46-4C16-875A-BE4D5FF2CC1C}" type="parTrans" cxnId="{B54EFC9C-46E5-4EE3-90EC-39921B11579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C53D862C-7993-4BD9-9EE2-649D4C967A7E}" type="sibTrans" cxnId="{B54EFC9C-46E5-4EE3-90EC-39921B11579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D4728AD6-A3B4-4AB1-A23F-E6D149F290B2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Healthy food market geo-locator to help users locate sellers of healthy foods</a:t>
          </a:r>
        </a:p>
      </dgm:t>
    </dgm:pt>
    <dgm:pt modelId="{875108D3-323F-472A-95C0-390367DB2B04}" type="parTrans" cxnId="{09768E2C-F693-45AF-BFD9-E0F0670823F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28CD52A9-EC0E-4645-8532-789A02817CB0}" type="sibTrans" cxnId="{09768E2C-F693-45AF-BFD9-E0F0670823F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BCE40A3D-6DF5-4F50-9DD5-656AF117B824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Commercialized food seller app for advertising their products and record/verify user purchases to earn </a:t>
          </a:r>
          <a:r>
            <a:rPr lang="en-US" sz="1700" dirty="0" smtClean="0">
              <a:solidFill>
                <a:schemeClr val="tx1"/>
              </a:solidFill>
            </a:rPr>
            <a:t>treats</a:t>
          </a:r>
          <a:endParaRPr lang="en-US" sz="1700" dirty="0" smtClean="0">
            <a:solidFill>
              <a:schemeClr val="tx1"/>
            </a:solidFill>
          </a:endParaRPr>
        </a:p>
      </dgm:t>
    </dgm:pt>
    <dgm:pt modelId="{8F6B974F-58B8-44BE-860F-1C71C00C9379}" type="parTrans" cxnId="{0B790E92-9B89-41AA-8637-E4C0DE63FB0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6C431EDA-49E5-44F0-B181-78C9A09768EB}" type="sibTrans" cxnId="{0B790E92-9B89-41AA-8637-E4C0DE63FB0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CEF664CE-FA66-41E0-83C3-C92FF82ACC16}">
      <dgm:prSet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Earn or buy “</a:t>
          </a:r>
          <a:r>
            <a:rPr lang="en-US" sz="1700" dirty="0" err="1" smtClean="0">
              <a:solidFill>
                <a:schemeClr val="tx1"/>
              </a:solidFill>
            </a:rPr>
            <a:t>Treatz</a:t>
          </a:r>
          <a:r>
            <a:rPr lang="en-US" sz="1700" dirty="0" smtClean="0">
              <a:solidFill>
                <a:schemeClr val="tx1"/>
              </a:solidFill>
            </a:rPr>
            <a:t>” at the </a:t>
          </a:r>
          <a:r>
            <a:rPr lang="en-US" sz="1700" dirty="0" err="1" smtClean="0">
              <a:solidFill>
                <a:schemeClr val="tx1"/>
              </a:solidFill>
            </a:rPr>
            <a:t>Treatz</a:t>
          </a:r>
          <a:r>
            <a:rPr lang="en-US" sz="1700" dirty="0" smtClean="0">
              <a:solidFill>
                <a:schemeClr val="tx1"/>
              </a:solidFill>
            </a:rPr>
            <a:t> Store </a:t>
          </a:r>
          <a:r>
            <a:rPr lang="en-US" sz="1700" dirty="0" smtClean="0">
              <a:solidFill>
                <a:schemeClr val="tx1"/>
              </a:solidFill>
            </a:rPr>
            <a:t>for your </a:t>
          </a:r>
          <a:r>
            <a:rPr lang="en-US" sz="1700" dirty="0" err="1" smtClean="0">
              <a:solidFill>
                <a:schemeClr val="tx1"/>
              </a:solidFill>
            </a:rPr>
            <a:t>ChopBuddy</a:t>
          </a:r>
          <a:endParaRPr lang="en-US" sz="1700" dirty="0" smtClean="0">
            <a:solidFill>
              <a:schemeClr val="tx1"/>
            </a:solidFill>
          </a:endParaRPr>
        </a:p>
      </dgm:t>
    </dgm:pt>
    <dgm:pt modelId="{E828D0C3-6AFB-4327-916A-C427CD85D57C}" type="parTrans" cxnId="{05F2C0CA-67B7-425F-9D00-8A5B88F8D14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20486945-AB3B-4B62-A3E2-8BA6541A1905}" type="sibTrans" cxnId="{05F2C0CA-67B7-425F-9D00-8A5B88F8D14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C563A4FE-3870-400A-844E-DE8A5976E669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Incorporating exercise &amp; fitness by partnering with wearable devices like </a:t>
          </a:r>
          <a:r>
            <a:rPr lang="en-US" sz="1700" dirty="0" err="1" smtClean="0">
              <a:solidFill>
                <a:schemeClr val="tx1"/>
              </a:solidFill>
            </a:rPr>
            <a:t>FitBit</a:t>
          </a:r>
          <a:r>
            <a:rPr lang="en-US" sz="1700" dirty="0" smtClean="0">
              <a:solidFill>
                <a:schemeClr val="tx1"/>
              </a:solidFill>
            </a:rPr>
            <a:t> to log exercise</a:t>
          </a:r>
          <a:endParaRPr lang="en-US" sz="1700" dirty="0" smtClean="0">
            <a:solidFill>
              <a:schemeClr val="tx1"/>
            </a:solidFill>
          </a:endParaRPr>
        </a:p>
      </dgm:t>
    </dgm:pt>
    <dgm:pt modelId="{89B74794-C73D-4425-9A1A-4ABB5BA5A93F}" type="parTrans" cxnId="{BB405CB8-2370-4438-B973-088AD7F9DB1E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D199823F-2726-4D31-AE9D-256D4EF5E425}" type="sibTrans" cxnId="{BB405CB8-2370-4438-B973-088AD7F9DB1E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6EFF7E1B-71D8-4F9A-B824-1382D09EF86D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Registry of dieticians located close to the user based on GPS with contact information</a:t>
          </a:r>
          <a:endParaRPr lang="en-US" sz="1700" dirty="0" smtClean="0">
            <a:solidFill>
              <a:schemeClr val="tx1"/>
            </a:solidFill>
          </a:endParaRPr>
        </a:p>
      </dgm:t>
    </dgm:pt>
    <dgm:pt modelId="{2A5D64AD-AFA2-4FC3-B874-87922A7079E0}" type="parTrans" cxnId="{00B234D2-D55A-4178-8964-0CA5680B5282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A8EF33A4-E09E-46B3-ACB5-FB6F1995A1A2}" type="sibTrans" cxnId="{00B234D2-D55A-4178-8964-0CA5680B5282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8782929B-9BE6-4B86-87D4-E6E95958FFD9}" type="pres">
      <dgm:prSet presAssocID="{9A35BEEE-92A9-4333-ABD0-A8C6D07EB95E}" presName="linearFlow" presStyleCnt="0">
        <dgm:presLayoutVars>
          <dgm:dir/>
          <dgm:resizeHandles val="exact"/>
        </dgm:presLayoutVars>
      </dgm:prSet>
      <dgm:spPr/>
    </dgm:pt>
    <dgm:pt modelId="{2F1E1489-6C8F-41F3-84EB-2E1FD1AC8CAF}" type="pres">
      <dgm:prSet presAssocID="{218F435C-74E5-44FF-A605-B701489BA699}" presName="composite" presStyleCnt="0"/>
      <dgm:spPr/>
    </dgm:pt>
    <dgm:pt modelId="{299B4082-654A-4B5C-86DA-F1D0859884C1}" type="pres">
      <dgm:prSet presAssocID="{218F435C-74E5-44FF-A605-B701489BA699}" presName="imgShp" presStyleLbl="fgImgPlace1" presStyleIdx="0" presStyleCnt="10"/>
      <dgm:spPr/>
    </dgm:pt>
    <dgm:pt modelId="{CC84C74D-BA33-45CA-85D2-3F59AFEA9E33}" type="pres">
      <dgm:prSet presAssocID="{218F435C-74E5-44FF-A605-B701489BA699}" presName="txShp" presStyleLbl="node1" presStyleIdx="0" presStyleCnt="10">
        <dgm:presLayoutVars>
          <dgm:bulletEnabled val="1"/>
        </dgm:presLayoutVars>
      </dgm:prSet>
      <dgm:spPr/>
    </dgm:pt>
    <dgm:pt modelId="{55568B6F-4BB2-41B7-9A64-8ED5F1A0D78C}" type="pres">
      <dgm:prSet presAssocID="{D9456DE1-CDB9-4FD9-96EA-D68548BAE843}" presName="spacing" presStyleCnt="0"/>
      <dgm:spPr/>
    </dgm:pt>
    <dgm:pt modelId="{BDB36B23-1506-4848-917E-A4011A89EED0}" type="pres">
      <dgm:prSet presAssocID="{3D5F0B7C-A719-4C25-88C5-F7BC4B190E94}" presName="composite" presStyleCnt="0"/>
      <dgm:spPr/>
    </dgm:pt>
    <dgm:pt modelId="{5EE30CC3-A8B8-4519-8239-58CBC27BF461}" type="pres">
      <dgm:prSet presAssocID="{3D5F0B7C-A719-4C25-88C5-F7BC4B190E94}" presName="imgShp" presStyleLbl="fgImgPlace1" presStyleIdx="1" presStyleCnt="10"/>
      <dgm:spPr/>
    </dgm:pt>
    <dgm:pt modelId="{DCBAAAC8-51AB-4D16-B7F7-EC14C3421A91}" type="pres">
      <dgm:prSet presAssocID="{3D5F0B7C-A719-4C25-88C5-F7BC4B190E94}" presName="txShp" presStyleLbl="node1" presStyleIdx="1" presStyleCnt="10">
        <dgm:presLayoutVars>
          <dgm:bulletEnabled val="1"/>
        </dgm:presLayoutVars>
      </dgm:prSet>
      <dgm:spPr/>
    </dgm:pt>
    <dgm:pt modelId="{4B4E71DA-14C3-4D35-9960-E66DE73F5411}" type="pres">
      <dgm:prSet presAssocID="{CF76EC09-0440-45CC-81D0-D1A7F03E136A}" presName="spacing" presStyleCnt="0"/>
      <dgm:spPr/>
    </dgm:pt>
    <dgm:pt modelId="{1A4CB7D7-75A6-476D-88AA-FC4E43C1F606}" type="pres">
      <dgm:prSet presAssocID="{A0273F0C-3662-42D6-8F13-450DEDDD0EC2}" presName="composite" presStyleCnt="0"/>
      <dgm:spPr/>
    </dgm:pt>
    <dgm:pt modelId="{9D6FD563-BDF6-44B3-B6F1-02AE3C820FF6}" type="pres">
      <dgm:prSet presAssocID="{A0273F0C-3662-42D6-8F13-450DEDDD0EC2}" presName="imgShp" presStyleLbl="fgImgPlace1" presStyleIdx="2" presStyleCnt="10"/>
      <dgm:spPr/>
    </dgm:pt>
    <dgm:pt modelId="{16C8A894-D7DD-4D29-9569-C48A8C9FE6C0}" type="pres">
      <dgm:prSet presAssocID="{A0273F0C-3662-42D6-8F13-450DEDDD0EC2}" presName="txShp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97357-D29D-4AE4-8647-69EEA8062A1C}" type="pres">
      <dgm:prSet presAssocID="{7980E241-63BE-4B34-9C70-DC71CCE3E121}" presName="spacing" presStyleCnt="0"/>
      <dgm:spPr/>
    </dgm:pt>
    <dgm:pt modelId="{8798C73F-5E02-45A5-AEBE-A789D6347232}" type="pres">
      <dgm:prSet presAssocID="{D7B2D303-EECF-4A54-B5AF-60ED5C7DED42}" presName="composite" presStyleCnt="0"/>
      <dgm:spPr/>
    </dgm:pt>
    <dgm:pt modelId="{A9C35DA2-8DC1-4B3B-BAEF-FB9E654FF565}" type="pres">
      <dgm:prSet presAssocID="{D7B2D303-EECF-4A54-B5AF-60ED5C7DED42}" presName="imgShp" presStyleLbl="fgImgPlace1" presStyleIdx="3" presStyleCnt="10"/>
      <dgm:spPr/>
    </dgm:pt>
    <dgm:pt modelId="{B3832FD2-E420-4276-890D-54099506A524}" type="pres">
      <dgm:prSet presAssocID="{D7B2D303-EECF-4A54-B5AF-60ED5C7DED42}" presName="txShp" presStyleLbl="node1" presStyleIdx="3" presStyleCnt="10">
        <dgm:presLayoutVars>
          <dgm:bulletEnabled val="1"/>
        </dgm:presLayoutVars>
      </dgm:prSet>
      <dgm:spPr/>
    </dgm:pt>
    <dgm:pt modelId="{46B2BDAA-4AB8-4337-A629-AA27A5BEAD07}" type="pres">
      <dgm:prSet presAssocID="{31214581-6C22-4023-9161-231FE54936C6}" presName="spacing" presStyleCnt="0"/>
      <dgm:spPr/>
    </dgm:pt>
    <dgm:pt modelId="{B90AF99E-2423-46FB-A7E9-4FB253DA0A7A}" type="pres">
      <dgm:prSet presAssocID="{CEF664CE-FA66-41E0-83C3-C92FF82ACC16}" presName="composite" presStyleCnt="0"/>
      <dgm:spPr/>
    </dgm:pt>
    <dgm:pt modelId="{2428802E-12D9-4EF0-B26A-1CE8427FA0C8}" type="pres">
      <dgm:prSet presAssocID="{CEF664CE-FA66-41E0-83C3-C92FF82ACC16}" presName="imgShp" presStyleLbl="fgImgPlace1" presStyleIdx="4" presStyleCnt="10"/>
      <dgm:spPr/>
    </dgm:pt>
    <dgm:pt modelId="{B53EAB11-B052-4482-80A6-BF61F5CF6BEB}" type="pres">
      <dgm:prSet presAssocID="{CEF664CE-FA66-41E0-83C3-C92FF82ACC16}" presName="txShp" presStyleLbl="node1" presStyleIdx="4" presStyleCnt="10">
        <dgm:presLayoutVars>
          <dgm:bulletEnabled val="1"/>
        </dgm:presLayoutVars>
      </dgm:prSet>
      <dgm:spPr/>
    </dgm:pt>
    <dgm:pt modelId="{4E28DC6F-DDAF-4243-A081-B3F0810CFEEA}" type="pres">
      <dgm:prSet presAssocID="{20486945-AB3B-4B62-A3E2-8BA6541A1905}" presName="spacing" presStyleCnt="0"/>
      <dgm:spPr/>
    </dgm:pt>
    <dgm:pt modelId="{1FEFA501-89EB-4B98-95C8-D6644FB2478E}" type="pres">
      <dgm:prSet presAssocID="{D320C3CF-449B-4280-B279-03DF57023F21}" presName="composite" presStyleCnt="0"/>
      <dgm:spPr/>
    </dgm:pt>
    <dgm:pt modelId="{67B279AE-AD96-408A-8569-D719A1092BF5}" type="pres">
      <dgm:prSet presAssocID="{D320C3CF-449B-4280-B279-03DF57023F21}" presName="imgShp" presStyleLbl="fgImgPlace1" presStyleIdx="5" presStyleCnt="10"/>
      <dgm:spPr/>
    </dgm:pt>
    <dgm:pt modelId="{BB318BF1-6171-4D8D-8382-3E01FAE6462F}" type="pres">
      <dgm:prSet presAssocID="{D320C3CF-449B-4280-B279-03DF57023F21}" presName="txShp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E4172-AFC7-44AA-A0A0-2C131CDC6FEC}" type="pres">
      <dgm:prSet presAssocID="{C53D862C-7993-4BD9-9EE2-649D4C967A7E}" presName="spacing" presStyleCnt="0"/>
      <dgm:spPr/>
    </dgm:pt>
    <dgm:pt modelId="{B8963053-5D54-42C5-BEAF-1E49ED1F202C}" type="pres">
      <dgm:prSet presAssocID="{D4728AD6-A3B4-4AB1-A23F-E6D149F290B2}" presName="composite" presStyleCnt="0"/>
      <dgm:spPr/>
    </dgm:pt>
    <dgm:pt modelId="{2D14103F-6EAF-4779-BC11-5EFCECA4169D}" type="pres">
      <dgm:prSet presAssocID="{D4728AD6-A3B4-4AB1-A23F-E6D149F290B2}" presName="imgShp" presStyleLbl="fgImgPlace1" presStyleIdx="6" presStyleCnt="10"/>
      <dgm:spPr/>
    </dgm:pt>
    <dgm:pt modelId="{51AC0DFE-274B-4608-AAAA-0DF7856BAF6D}" type="pres">
      <dgm:prSet presAssocID="{D4728AD6-A3B4-4AB1-A23F-E6D149F290B2}" presName="txShp" presStyleLbl="node1" presStyleIdx="6" presStyleCnt="10">
        <dgm:presLayoutVars>
          <dgm:bulletEnabled val="1"/>
        </dgm:presLayoutVars>
      </dgm:prSet>
      <dgm:spPr/>
    </dgm:pt>
    <dgm:pt modelId="{981700EC-2CA3-4FF5-900A-2AA3421CA0A5}" type="pres">
      <dgm:prSet presAssocID="{28CD52A9-EC0E-4645-8532-789A02817CB0}" presName="spacing" presStyleCnt="0"/>
      <dgm:spPr/>
    </dgm:pt>
    <dgm:pt modelId="{0F39CE07-1ED7-4A3A-84CE-A3E9EDE91898}" type="pres">
      <dgm:prSet presAssocID="{BCE40A3D-6DF5-4F50-9DD5-656AF117B824}" presName="composite" presStyleCnt="0"/>
      <dgm:spPr/>
    </dgm:pt>
    <dgm:pt modelId="{1DC83263-7327-4CD5-B137-8AECBDD8DA34}" type="pres">
      <dgm:prSet presAssocID="{BCE40A3D-6DF5-4F50-9DD5-656AF117B824}" presName="imgShp" presStyleLbl="fgImgPlace1" presStyleIdx="7" presStyleCnt="10"/>
      <dgm:spPr/>
    </dgm:pt>
    <dgm:pt modelId="{FC7C411C-ED0E-42D9-8C6A-2F6B6CAF49A4}" type="pres">
      <dgm:prSet presAssocID="{BCE40A3D-6DF5-4F50-9DD5-656AF117B824}" presName="txShp" presStyleLbl="node1" presStyleIdx="7" presStyleCnt="10">
        <dgm:presLayoutVars>
          <dgm:bulletEnabled val="1"/>
        </dgm:presLayoutVars>
      </dgm:prSet>
      <dgm:spPr/>
    </dgm:pt>
    <dgm:pt modelId="{4608BB55-071C-4C5F-8A05-D84E672D8D3F}" type="pres">
      <dgm:prSet presAssocID="{6C431EDA-49E5-44F0-B181-78C9A09768EB}" presName="spacing" presStyleCnt="0"/>
      <dgm:spPr/>
    </dgm:pt>
    <dgm:pt modelId="{D0BD4E28-4AF7-49EE-93A4-3A6E5101C391}" type="pres">
      <dgm:prSet presAssocID="{6EFF7E1B-71D8-4F9A-B824-1382D09EF86D}" presName="composite" presStyleCnt="0"/>
      <dgm:spPr/>
    </dgm:pt>
    <dgm:pt modelId="{78E43E0D-DD45-4F6D-8722-1892658E824A}" type="pres">
      <dgm:prSet presAssocID="{6EFF7E1B-71D8-4F9A-B824-1382D09EF86D}" presName="imgShp" presStyleLbl="fgImgPlace1" presStyleIdx="8" presStyleCnt="10"/>
      <dgm:spPr/>
    </dgm:pt>
    <dgm:pt modelId="{26D852DE-AFB7-45DF-B8AC-933360C20A09}" type="pres">
      <dgm:prSet presAssocID="{6EFF7E1B-71D8-4F9A-B824-1382D09EF86D}" presName="txShp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46D11-A30C-43F0-9712-0EC0EB6E4376}" type="pres">
      <dgm:prSet presAssocID="{A8EF33A4-E09E-46B3-ACB5-FB6F1995A1A2}" presName="spacing" presStyleCnt="0"/>
      <dgm:spPr/>
    </dgm:pt>
    <dgm:pt modelId="{0A6EA4F8-9BD6-427D-BFDD-E176F3ADE427}" type="pres">
      <dgm:prSet presAssocID="{C563A4FE-3870-400A-844E-DE8A5976E669}" presName="composite" presStyleCnt="0"/>
      <dgm:spPr/>
    </dgm:pt>
    <dgm:pt modelId="{3FA72309-BB4F-420A-AC38-115D5CF8C27E}" type="pres">
      <dgm:prSet presAssocID="{C563A4FE-3870-400A-844E-DE8A5976E669}" presName="imgShp" presStyleLbl="fgImgPlace1" presStyleIdx="9" presStyleCnt="10"/>
      <dgm:spPr/>
    </dgm:pt>
    <dgm:pt modelId="{410E60B8-1C1B-4254-A5AD-513AE52F69D7}" type="pres">
      <dgm:prSet presAssocID="{C563A4FE-3870-400A-844E-DE8A5976E669}" presName="txShp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A1B585-BF65-4BFD-82D1-4872B72C5208}" type="presOf" srcId="{CEF664CE-FA66-41E0-83C3-C92FF82ACC16}" destId="{B53EAB11-B052-4482-80A6-BF61F5CF6BEB}" srcOrd="0" destOrd="0" presId="urn:microsoft.com/office/officeart/2005/8/layout/vList3"/>
    <dgm:cxn modelId="{A53084ED-3978-457E-9806-DD9277932768}" type="presOf" srcId="{6EFF7E1B-71D8-4F9A-B824-1382D09EF86D}" destId="{26D852DE-AFB7-45DF-B8AC-933360C20A09}" srcOrd="0" destOrd="0" presId="urn:microsoft.com/office/officeart/2005/8/layout/vList3"/>
    <dgm:cxn modelId="{64952366-87C3-42F2-B3FA-1B77E2A00745}" type="presOf" srcId="{3D5F0B7C-A719-4C25-88C5-F7BC4B190E94}" destId="{DCBAAAC8-51AB-4D16-B7F7-EC14C3421A91}" srcOrd="0" destOrd="0" presId="urn:microsoft.com/office/officeart/2005/8/layout/vList3"/>
    <dgm:cxn modelId="{AE4EC211-614E-49A1-87D1-E36DAF4B8633}" type="presOf" srcId="{D7B2D303-EECF-4A54-B5AF-60ED5C7DED42}" destId="{B3832FD2-E420-4276-890D-54099506A524}" srcOrd="0" destOrd="0" presId="urn:microsoft.com/office/officeart/2005/8/layout/vList3"/>
    <dgm:cxn modelId="{0B790E92-9B89-41AA-8637-E4C0DE63FB0A}" srcId="{9A35BEEE-92A9-4333-ABD0-A8C6D07EB95E}" destId="{BCE40A3D-6DF5-4F50-9DD5-656AF117B824}" srcOrd="7" destOrd="0" parTransId="{8F6B974F-58B8-44BE-860F-1C71C00C9379}" sibTransId="{6C431EDA-49E5-44F0-B181-78C9A09768EB}"/>
    <dgm:cxn modelId="{733E1854-8473-445C-8A71-A49B5FF134C6}" srcId="{9A35BEEE-92A9-4333-ABD0-A8C6D07EB95E}" destId="{D7B2D303-EECF-4A54-B5AF-60ED5C7DED42}" srcOrd="3" destOrd="0" parTransId="{71599187-AAA8-49EB-84F3-2FFDBDE0AA8F}" sibTransId="{31214581-6C22-4023-9161-231FE54936C6}"/>
    <dgm:cxn modelId="{9A1B1B22-06FF-4994-93D3-322B3ACA08B1}" type="presOf" srcId="{A0273F0C-3662-42D6-8F13-450DEDDD0EC2}" destId="{16C8A894-D7DD-4D29-9569-C48A8C9FE6C0}" srcOrd="0" destOrd="0" presId="urn:microsoft.com/office/officeart/2005/8/layout/vList3"/>
    <dgm:cxn modelId="{BB405CB8-2370-4438-B973-088AD7F9DB1E}" srcId="{9A35BEEE-92A9-4333-ABD0-A8C6D07EB95E}" destId="{C563A4FE-3870-400A-844E-DE8A5976E669}" srcOrd="9" destOrd="0" parTransId="{89B74794-C73D-4425-9A1A-4ABB5BA5A93F}" sibTransId="{D199823F-2726-4D31-AE9D-256D4EF5E425}"/>
    <dgm:cxn modelId="{05F2C0CA-67B7-425F-9D00-8A5B88F8D146}" srcId="{9A35BEEE-92A9-4333-ABD0-A8C6D07EB95E}" destId="{CEF664CE-FA66-41E0-83C3-C92FF82ACC16}" srcOrd="4" destOrd="0" parTransId="{E828D0C3-6AFB-4327-916A-C427CD85D57C}" sibTransId="{20486945-AB3B-4B62-A3E2-8BA6541A1905}"/>
    <dgm:cxn modelId="{D2E39B04-277D-4B81-8B5D-2C8ED86D448B}" type="presOf" srcId="{D4728AD6-A3B4-4AB1-A23F-E6D149F290B2}" destId="{51AC0DFE-274B-4608-AAAA-0DF7856BAF6D}" srcOrd="0" destOrd="0" presId="urn:microsoft.com/office/officeart/2005/8/layout/vList3"/>
    <dgm:cxn modelId="{3EF6EE38-44DB-4605-98DC-79383089594A}" srcId="{9A35BEEE-92A9-4333-ABD0-A8C6D07EB95E}" destId="{3D5F0B7C-A719-4C25-88C5-F7BC4B190E94}" srcOrd="1" destOrd="0" parTransId="{1CCF8D02-8EB1-47DA-AF89-0D67FBE9FED1}" sibTransId="{CF76EC09-0440-45CC-81D0-D1A7F03E136A}"/>
    <dgm:cxn modelId="{09768E2C-F693-45AF-BFD9-E0F0670823F6}" srcId="{9A35BEEE-92A9-4333-ABD0-A8C6D07EB95E}" destId="{D4728AD6-A3B4-4AB1-A23F-E6D149F290B2}" srcOrd="6" destOrd="0" parTransId="{875108D3-323F-472A-95C0-390367DB2B04}" sibTransId="{28CD52A9-EC0E-4645-8532-789A02817CB0}"/>
    <dgm:cxn modelId="{B54EFC9C-46E5-4EE3-90EC-39921B11579A}" srcId="{9A35BEEE-92A9-4333-ABD0-A8C6D07EB95E}" destId="{D320C3CF-449B-4280-B279-03DF57023F21}" srcOrd="5" destOrd="0" parTransId="{99573546-CC46-4C16-875A-BE4D5FF2CC1C}" sibTransId="{C53D862C-7993-4BD9-9EE2-649D4C967A7E}"/>
    <dgm:cxn modelId="{A040DA21-FD2F-4DBA-86E9-D63B893E79DA}" srcId="{9A35BEEE-92A9-4333-ABD0-A8C6D07EB95E}" destId="{A0273F0C-3662-42D6-8F13-450DEDDD0EC2}" srcOrd="2" destOrd="0" parTransId="{65A5E5EC-B694-49A1-AB31-808B716754DB}" sibTransId="{7980E241-63BE-4B34-9C70-DC71CCE3E121}"/>
    <dgm:cxn modelId="{5F5C7A72-6754-4EE6-92FD-CF4303021717}" srcId="{9A35BEEE-92A9-4333-ABD0-A8C6D07EB95E}" destId="{218F435C-74E5-44FF-A605-B701489BA699}" srcOrd="0" destOrd="0" parTransId="{786CDDEA-2370-48AB-8209-4200856733E6}" sibTransId="{D9456DE1-CDB9-4FD9-96EA-D68548BAE843}"/>
    <dgm:cxn modelId="{0D7313D2-2DA1-481F-8961-AE6D181590C3}" type="presOf" srcId="{BCE40A3D-6DF5-4F50-9DD5-656AF117B824}" destId="{FC7C411C-ED0E-42D9-8C6A-2F6B6CAF49A4}" srcOrd="0" destOrd="0" presId="urn:microsoft.com/office/officeart/2005/8/layout/vList3"/>
    <dgm:cxn modelId="{22451382-E5BD-4074-A5AA-20E372FAF464}" type="presOf" srcId="{D320C3CF-449B-4280-B279-03DF57023F21}" destId="{BB318BF1-6171-4D8D-8382-3E01FAE6462F}" srcOrd="0" destOrd="0" presId="urn:microsoft.com/office/officeart/2005/8/layout/vList3"/>
    <dgm:cxn modelId="{97A96755-A1A2-44DB-9929-E49F4CBC8073}" type="presOf" srcId="{C563A4FE-3870-400A-844E-DE8A5976E669}" destId="{410E60B8-1C1B-4254-A5AD-513AE52F69D7}" srcOrd="0" destOrd="0" presId="urn:microsoft.com/office/officeart/2005/8/layout/vList3"/>
    <dgm:cxn modelId="{CCA84B4D-0F11-4F99-B62C-14FD5025666A}" type="presOf" srcId="{218F435C-74E5-44FF-A605-B701489BA699}" destId="{CC84C74D-BA33-45CA-85D2-3F59AFEA9E33}" srcOrd="0" destOrd="0" presId="urn:microsoft.com/office/officeart/2005/8/layout/vList3"/>
    <dgm:cxn modelId="{586F2174-3FE9-41AA-A43E-8625296A038A}" type="presOf" srcId="{9A35BEEE-92A9-4333-ABD0-A8C6D07EB95E}" destId="{8782929B-9BE6-4B86-87D4-E6E95958FFD9}" srcOrd="0" destOrd="0" presId="urn:microsoft.com/office/officeart/2005/8/layout/vList3"/>
    <dgm:cxn modelId="{00B234D2-D55A-4178-8964-0CA5680B5282}" srcId="{9A35BEEE-92A9-4333-ABD0-A8C6D07EB95E}" destId="{6EFF7E1B-71D8-4F9A-B824-1382D09EF86D}" srcOrd="8" destOrd="0" parTransId="{2A5D64AD-AFA2-4FC3-B874-87922A7079E0}" sibTransId="{A8EF33A4-E09E-46B3-ACB5-FB6F1995A1A2}"/>
    <dgm:cxn modelId="{B240C0A4-9381-47E1-87D1-BFB594C62DEF}" type="presParOf" srcId="{8782929B-9BE6-4B86-87D4-E6E95958FFD9}" destId="{2F1E1489-6C8F-41F3-84EB-2E1FD1AC8CAF}" srcOrd="0" destOrd="0" presId="urn:microsoft.com/office/officeart/2005/8/layout/vList3"/>
    <dgm:cxn modelId="{5FE83CDD-C09A-455C-9AB9-6F2EED30BB6A}" type="presParOf" srcId="{2F1E1489-6C8F-41F3-84EB-2E1FD1AC8CAF}" destId="{299B4082-654A-4B5C-86DA-F1D0859884C1}" srcOrd="0" destOrd="0" presId="urn:microsoft.com/office/officeart/2005/8/layout/vList3"/>
    <dgm:cxn modelId="{0BBC8B7D-115E-4757-B8C3-6FC94A037F8A}" type="presParOf" srcId="{2F1E1489-6C8F-41F3-84EB-2E1FD1AC8CAF}" destId="{CC84C74D-BA33-45CA-85D2-3F59AFEA9E33}" srcOrd="1" destOrd="0" presId="urn:microsoft.com/office/officeart/2005/8/layout/vList3"/>
    <dgm:cxn modelId="{DFDEADA0-8D8A-46C3-852C-793BE063AF2E}" type="presParOf" srcId="{8782929B-9BE6-4B86-87D4-E6E95958FFD9}" destId="{55568B6F-4BB2-41B7-9A64-8ED5F1A0D78C}" srcOrd="1" destOrd="0" presId="urn:microsoft.com/office/officeart/2005/8/layout/vList3"/>
    <dgm:cxn modelId="{C0664137-C325-4F45-BF7F-C8D8A7C2DFE4}" type="presParOf" srcId="{8782929B-9BE6-4B86-87D4-E6E95958FFD9}" destId="{BDB36B23-1506-4848-917E-A4011A89EED0}" srcOrd="2" destOrd="0" presId="urn:microsoft.com/office/officeart/2005/8/layout/vList3"/>
    <dgm:cxn modelId="{D1FC3EB9-999B-434C-A94D-33DE933F4CDC}" type="presParOf" srcId="{BDB36B23-1506-4848-917E-A4011A89EED0}" destId="{5EE30CC3-A8B8-4519-8239-58CBC27BF461}" srcOrd="0" destOrd="0" presId="urn:microsoft.com/office/officeart/2005/8/layout/vList3"/>
    <dgm:cxn modelId="{6C84B8EB-EDA3-477E-B6D9-29588773FAD1}" type="presParOf" srcId="{BDB36B23-1506-4848-917E-A4011A89EED0}" destId="{DCBAAAC8-51AB-4D16-B7F7-EC14C3421A91}" srcOrd="1" destOrd="0" presId="urn:microsoft.com/office/officeart/2005/8/layout/vList3"/>
    <dgm:cxn modelId="{162C4A38-4806-4D12-BB0C-27247DE3448F}" type="presParOf" srcId="{8782929B-9BE6-4B86-87D4-E6E95958FFD9}" destId="{4B4E71DA-14C3-4D35-9960-E66DE73F5411}" srcOrd="3" destOrd="0" presId="urn:microsoft.com/office/officeart/2005/8/layout/vList3"/>
    <dgm:cxn modelId="{D4A6F8DF-4BD6-4495-A551-2A78A3C1F861}" type="presParOf" srcId="{8782929B-9BE6-4B86-87D4-E6E95958FFD9}" destId="{1A4CB7D7-75A6-476D-88AA-FC4E43C1F606}" srcOrd="4" destOrd="0" presId="urn:microsoft.com/office/officeart/2005/8/layout/vList3"/>
    <dgm:cxn modelId="{69AE1585-43BE-4C2A-92C3-F0306AAC070D}" type="presParOf" srcId="{1A4CB7D7-75A6-476D-88AA-FC4E43C1F606}" destId="{9D6FD563-BDF6-44B3-B6F1-02AE3C820FF6}" srcOrd="0" destOrd="0" presId="urn:microsoft.com/office/officeart/2005/8/layout/vList3"/>
    <dgm:cxn modelId="{78368F29-A75A-43C6-BFA2-88409D5641DE}" type="presParOf" srcId="{1A4CB7D7-75A6-476D-88AA-FC4E43C1F606}" destId="{16C8A894-D7DD-4D29-9569-C48A8C9FE6C0}" srcOrd="1" destOrd="0" presId="urn:microsoft.com/office/officeart/2005/8/layout/vList3"/>
    <dgm:cxn modelId="{C863242D-6394-4A18-BCFD-C336BDE520CA}" type="presParOf" srcId="{8782929B-9BE6-4B86-87D4-E6E95958FFD9}" destId="{C1E97357-D29D-4AE4-8647-69EEA8062A1C}" srcOrd="5" destOrd="0" presId="urn:microsoft.com/office/officeart/2005/8/layout/vList3"/>
    <dgm:cxn modelId="{EFD4C3A4-7392-4BA4-880D-8EB00B8B1DA1}" type="presParOf" srcId="{8782929B-9BE6-4B86-87D4-E6E95958FFD9}" destId="{8798C73F-5E02-45A5-AEBE-A789D6347232}" srcOrd="6" destOrd="0" presId="urn:microsoft.com/office/officeart/2005/8/layout/vList3"/>
    <dgm:cxn modelId="{9746439A-898C-41C3-9A06-E01061B36E08}" type="presParOf" srcId="{8798C73F-5E02-45A5-AEBE-A789D6347232}" destId="{A9C35DA2-8DC1-4B3B-BAEF-FB9E654FF565}" srcOrd="0" destOrd="0" presId="urn:microsoft.com/office/officeart/2005/8/layout/vList3"/>
    <dgm:cxn modelId="{41D58768-82E3-4ECF-A385-CE868FB9C230}" type="presParOf" srcId="{8798C73F-5E02-45A5-AEBE-A789D6347232}" destId="{B3832FD2-E420-4276-890D-54099506A524}" srcOrd="1" destOrd="0" presId="urn:microsoft.com/office/officeart/2005/8/layout/vList3"/>
    <dgm:cxn modelId="{88E74523-FD25-47E8-BC29-1EB8F2F3CE4C}" type="presParOf" srcId="{8782929B-9BE6-4B86-87D4-E6E95958FFD9}" destId="{46B2BDAA-4AB8-4337-A629-AA27A5BEAD07}" srcOrd="7" destOrd="0" presId="urn:microsoft.com/office/officeart/2005/8/layout/vList3"/>
    <dgm:cxn modelId="{76E102DD-FE2A-499A-893D-0AC406DF6DA0}" type="presParOf" srcId="{8782929B-9BE6-4B86-87D4-E6E95958FFD9}" destId="{B90AF99E-2423-46FB-A7E9-4FB253DA0A7A}" srcOrd="8" destOrd="0" presId="urn:microsoft.com/office/officeart/2005/8/layout/vList3"/>
    <dgm:cxn modelId="{1B8B626A-6A6E-4BEB-839D-FB5A47DDAF72}" type="presParOf" srcId="{B90AF99E-2423-46FB-A7E9-4FB253DA0A7A}" destId="{2428802E-12D9-4EF0-B26A-1CE8427FA0C8}" srcOrd="0" destOrd="0" presId="urn:microsoft.com/office/officeart/2005/8/layout/vList3"/>
    <dgm:cxn modelId="{A086AEE4-076C-495A-9BE5-D570BCC80298}" type="presParOf" srcId="{B90AF99E-2423-46FB-A7E9-4FB253DA0A7A}" destId="{B53EAB11-B052-4482-80A6-BF61F5CF6BEB}" srcOrd="1" destOrd="0" presId="urn:microsoft.com/office/officeart/2005/8/layout/vList3"/>
    <dgm:cxn modelId="{69504627-1CE7-4BB9-8DD0-33CF8793B07B}" type="presParOf" srcId="{8782929B-9BE6-4B86-87D4-E6E95958FFD9}" destId="{4E28DC6F-DDAF-4243-A081-B3F0810CFEEA}" srcOrd="9" destOrd="0" presId="urn:microsoft.com/office/officeart/2005/8/layout/vList3"/>
    <dgm:cxn modelId="{32942E73-D6E4-4B78-8F8A-9CA284A1B501}" type="presParOf" srcId="{8782929B-9BE6-4B86-87D4-E6E95958FFD9}" destId="{1FEFA501-89EB-4B98-95C8-D6644FB2478E}" srcOrd="10" destOrd="0" presId="urn:microsoft.com/office/officeart/2005/8/layout/vList3"/>
    <dgm:cxn modelId="{D35B5817-30EB-4A05-83FD-C4BBF65B47F4}" type="presParOf" srcId="{1FEFA501-89EB-4B98-95C8-D6644FB2478E}" destId="{67B279AE-AD96-408A-8569-D719A1092BF5}" srcOrd="0" destOrd="0" presId="urn:microsoft.com/office/officeart/2005/8/layout/vList3"/>
    <dgm:cxn modelId="{9AF703F9-F39E-4B06-BFDB-9E9B2FD8278E}" type="presParOf" srcId="{1FEFA501-89EB-4B98-95C8-D6644FB2478E}" destId="{BB318BF1-6171-4D8D-8382-3E01FAE6462F}" srcOrd="1" destOrd="0" presId="urn:microsoft.com/office/officeart/2005/8/layout/vList3"/>
    <dgm:cxn modelId="{2254659D-2030-4B1E-9C01-06345D5F8CCD}" type="presParOf" srcId="{8782929B-9BE6-4B86-87D4-E6E95958FFD9}" destId="{0FFE4172-AFC7-44AA-A0A0-2C131CDC6FEC}" srcOrd="11" destOrd="0" presId="urn:microsoft.com/office/officeart/2005/8/layout/vList3"/>
    <dgm:cxn modelId="{4E0943FC-D639-4AB1-B6AF-3D9E439FE3C6}" type="presParOf" srcId="{8782929B-9BE6-4B86-87D4-E6E95958FFD9}" destId="{B8963053-5D54-42C5-BEAF-1E49ED1F202C}" srcOrd="12" destOrd="0" presId="urn:microsoft.com/office/officeart/2005/8/layout/vList3"/>
    <dgm:cxn modelId="{71CEFF93-00C0-48EC-9DB2-4C7D8B23ACCF}" type="presParOf" srcId="{B8963053-5D54-42C5-BEAF-1E49ED1F202C}" destId="{2D14103F-6EAF-4779-BC11-5EFCECA4169D}" srcOrd="0" destOrd="0" presId="urn:microsoft.com/office/officeart/2005/8/layout/vList3"/>
    <dgm:cxn modelId="{4796E513-F5C5-4DA0-9203-1AFC77D805B3}" type="presParOf" srcId="{B8963053-5D54-42C5-BEAF-1E49ED1F202C}" destId="{51AC0DFE-274B-4608-AAAA-0DF7856BAF6D}" srcOrd="1" destOrd="0" presId="urn:microsoft.com/office/officeart/2005/8/layout/vList3"/>
    <dgm:cxn modelId="{B39837C2-0CA5-4810-9E7F-2F85B496C50C}" type="presParOf" srcId="{8782929B-9BE6-4B86-87D4-E6E95958FFD9}" destId="{981700EC-2CA3-4FF5-900A-2AA3421CA0A5}" srcOrd="13" destOrd="0" presId="urn:microsoft.com/office/officeart/2005/8/layout/vList3"/>
    <dgm:cxn modelId="{74A8EF59-EB2E-4593-800D-57F9CF3163FB}" type="presParOf" srcId="{8782929B-9BE6-4B86-87D4-E6E95958FFD9}" destId="{0F39CE07-1ED7-4A3A-84CE-A3E9EDE91898}" srcOrd="14" destOrd="0" presId="urn:microsoft.com/office/officeart/2005/8/layout/vList3"/>
    <dgm:cxn modelId="{3F2CEA53-059F-467B-A3DB-8E0D726A4F65}" type="presParOf" srcId="{0F39CE07-1ED7-4A3A-84CE-A3E9EDE91898}" destId="{1DC83263-7327-4CD5-B137-8AECBDD8DA34}" srcOrd="0" destOrd="0" presId="urn:microsoft.com/office/officeart/2005/8/layout/vList3"/>
    <dgm:cxn modelId="{C5AA9929-4269-4BF1-8FE5-A474D28CDFFD}" type="presParOf" srcId="{0F39CE07-1ED7-4A3A-84CE-A3E9EDE91898}" destId="{FC7C411C-ED0E-42D9-8C6A-2F6B6CAF49A4}" srcOrd="1" destOrd="0" presId="urn:microsoft.com/office/officeart/2005/8/layout/vList3"/>
    <dgm:cxn modelId="{46A28C79-AA9C-45ED-A0FD-B97A4599B934}" type="presParOf" srcId="{8782929B-9BE6-4B86-87D4-E6E95958FFD9}" destId="{4608BB55-071C-4C5F-8A05-D84E672D8D3F}" srcOrd="15" destOrd="0" presId="urn:microsoft.com/office/officeart/2005/8/layout/vList3"/>
    <dgm:cxn modelId="{6213288A-A07A-45CC-B8EB-5172AAEB5269}" type="presParOf" srcId="{8782929B-9BE6-4B86-87D4-E6E95958FFD9}" destId="{D0BD4E28-4AF7-49EE-93A4-3A6E5101C391}" srcOrd="16" destOrd="0" presId="urn:microsoft.com/office/officeart/2005/8/layout/vList3"/>
    <dgm:cxn modelId="{B00EF0DB-9857-43F3-B07C-7ECA0B754627}" type="presParOf" srcId="{D0BD4E28-4AF7-49EE-93A4-3A6E5101C391}" destId="{78E43E0D-DD45-4F6D-8722-1892658E824A}" srcOrd="0" destOrd="0" presId="urn:microsoft.com/office/officeart/2005/8/layout/vList3"/>
    <dgm:cxn modelId="{EF5E4B9A-AF8F-4E0F-B1AE-F76321BA4818}" type="presParOf" srcId="{D0BD4E28-4AF7-49EE-93A4-3A6E5101C391}" destId="{26D852DE-AFB7-45DF-B8AC-933360C20A09}" srcOrd="1" destOrd="0" presId="urn:microsoft.com/office/officeart/2005/8/layout/vList3"/>
    <dgm:cxn modelId="{99A806FC-DC1D-4FBD-A9CB-805917BF0801}" type="presParOf" srcId="{8782929B-9BE6-4B86-87D4-E6E95958FFD9}" destId="{05046D11-A30C-43F0-9712-0EC0EB6E4376}" srcOrd="17" destOrd="0" presId="urn:microsoft.com/office/officeart/2005/8/layout/vList3"/>
    <dgm:cxn modelId="{2C28ACBE-E0C7-47DB-BAF1-109DBA574169}" type="presParOf" srcId="{8782929B-9BE6-4B86-87D4-E6E95958FFD9}" destId="{0A6EA4F8-9BD6-427D-BFDD-E176F3ADE427}" srcOrd="18" destOrd="0" presId="urn:microsoft.com/office/officeart/2005/8/layout/vList3"/>
    <dgm:cxn modelId="{F40C0367-3A5E-4A01-BEB2-9ADD50560A5D}" type="presParOf" srcId="{0A6EA4F8-9BD6-427D-BFDD-E176F3ADE427}" destId="{3FA72309-BB4F-420A-AC38-115D5CF8C27E}" srcOrd="0" destOrd="0" presId="urn:microsoft.com/office/officeart/2005/8/layout/vList3"/>
    <dgm:cxn modelId="{CECB77B0-658B-43CE-A46D-66E7E24871B1}" type="presParOf" srcId="{0A6EA4F8-9BD6-427D-BFDD-E176F3ADE427}" destId="{410E60B8-1C1B-4254-A5AD-513AE52F69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017B7F-059E-4C6E-B3D7-D82D0E54C1FB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794E3B-ED9F-4465-9922-77CC41E0E35A}">
      <dgm:prSet phldrT="[Text]"/>
      <dgm:spPr/>
      <dgm:t>
        <a:bodyPr/>
        <a:lstStyle/>
        <a:p>
          <a:r>
            <a:rPr lang="nb-NO" dirty="0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Connecting users with healthy food vendors in their neighborhood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A12D283-58CC-4A81-B253-94E174CFEC84}" type="parTrans" cxnId="{F0E64804-E956-4A58-A5E4-FE9660265B1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BFDDFF1-17C7-465F-8758-CE2D528902C6}" type="sibTrans" cxnId="{F0E64804-E956-4A58-A5E4-FE9660265B1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3EE7957-B5D2-49F2-BDA7-DC4C435B59D5}">
      <dgm:prSet/>
      <dgm:spPr/>
      <dgm:t>
        <a:bodyPr/>
        <a:lstStyle/>
        <a:p>
          <a:r>
            <a:rPr lang="nb-NO" dirty="0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Photo auto-recognition of food</a:t>
          </a:r>
          <a:endParaRPr lang="nb-NO" dirty="0" smtClean="0">
            <a:solidFill>
              <a:schemeClr val="tx1">
                <a:lumMod val="85000"/>
                <a:lumOff val="15000"/>
              </a:schemeClr>
            </a:solidFill>
            <a:latin typeface="Whipsmart" panose="020B0502030203050204" pitchFamily="34" charset="0"/>
            <a:ea typeface="Betty" pitchFamily="2" charset="-128"/>
            <a:cs typeface="Vani" panose="020B0502040204020203" pitchFamily="34" charset="0"/>
          </a:endParaRPr>
        </a:p>
      </dgm:t>
    </dgm:pt>
    <dgm:pt modelId="{64618B76-1EC0-41B9-8619-72BF8BB81F6F}" type="parTrans" cxnId="{91A6355E-5E8F-4D4B-AEC1-F019810390A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40AC4F1-0605-424D-8B92-A43DAFD2AA45}" type="sibTrans" cxnId="{91A6355E-5E8F-4D4B-AEC1-F019810390A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1129575-7E10-466C-8B36-FDD6C386FB8B}">
      <dgm:prSet/>
      <dgm:spPr/>
      <dgm:t>
        <a:bodyPr/>
        <a:lstStyle/>
        <a:p>
          <a:r>
            <a:rPr lang="nb-NO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Incorporating exercise &amp; fitness trackers</a:t>
          </a:r>
          <a:endParaRPr lang="nb-NO" dirty="0" smtClean="0">
            <a:solidFill>
              <a:schemeClr val="tx1">
                <a:lumMod val="85000"/>
                <a:lumOff val="15000"/>
              </a:schemeClr>
            </a:solidFill>
            <a:latin typeface="Whipsmart" panose="020B0502030203050204" pitchFamily="34" charset="0"/>
            <a:ea typeface="Betty" pitchFamily="2" charset="-128"/>
            <a:cs typeface="Vani" panose="020B0502040204020203" pitchFamily="34" charset="0"/>
          </a:endParaRPr>
        </a:p>
      </dgm:t>
    </dgm:pt>
    <dgm:pt modelId="{84995174-CA7E-4221-B915-8C6103BBB237}" type="parTrans" cxnId="{8823B9B1-3EA9-4C7F-8540-CF164A48735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52EBD54-6BF7-467A-8018-11E67DC5C9D6}" type="sibTrans" cxnId="{8823B9B1-3EA9-4C7F-8540-CF164A48735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E9133EB-953E-4BA8-A135-382D4EF20085}">
      <dgm:prSet/>
      <dgm:spPr/>
      <dgm:t>
        <a:bodyPr/>
        <a:lstStyle/>
        <a:p>
          <a:r>
            <a:rPr lang="nb-NO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Registry of dieticians for counseling</a:t>
          </a:r>
          <a:endParaRPr lang="nb-NO" dirty="0" smtClean="0">
            <a:solidFill>
              <a:schemeClr val="tx1">
                <a:lumMod val="85000"/>
                <a:lumOff val="15000"/>
              </a:schemeClr>
            </a:solidFill>
            <a:latin typeface="Whipsmart" panose="020B0502030203050204" pitchFamily="34" charset="0"/>
            <a:ea typeface="Betty" pitchFamily="2" charset="-128"/>
            <a:cs typeface="Vani" panose="020B0502040204020203" pitchFamily="34" charset="0"/>
          </a:endParaRPr>
        </a:p>
      </dgm:t>
    </dgm:pt>
    <dgm:pt modelId="{8085BCF2-BD15-46E3-AC8C-35A69A8ECE07}" type="parTrans" cxnId="{77E57F42-17F2-4597-AED1-6C7F45E1CC02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FA9E63A-D756-4210-A08E-FA84EE6EE46B}" type="sibTrans" cxnId="{77E57F42-17F2-4597-AED1-6C7F45E1CC02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7C84B40-FF48-4223-BC74-F829C1BD53AB}" type="pres">
      <dgm:prSet presAssocID="{BE017B7F-059E-4C6E-B3D7-D82D0E54C1FB}" presName="matrix" presStyleCnt="0">
        <dgm:presLayoutVars>
          <dgm:chMax val="1"/>
          <dgm:dir/>
          <dgm:resizeHandles val="exact"/>
        </dgm:presLayoutVars>
      </dgm:prSet>
      <dgm:spPr/>
    </dgm:pt>
    <dgm:pt modelId="{5787048B-ABFD-480E-8F6B-3EF947EC2755}" type="pres">
      <dgm:prSet presAssocID="{BE017B7F-059E-4C6E-B3D7-D82D0E54C1FB}" presName="diamond" presStyleLbl="bgShp" presStyleIdx="0" presStyleCnt="1"/>
      <dgm:spPr/>
    </dgm:pt>
    <dgm:pt modelId="{03272894-ED96-4473-A118-3A891646BF1B}" type="pres">
      <dgm:prSet presAssocID="{BE017B7F-059E-4C6E-B3D7-D82D0E54C1FB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5413E2-4E5B-4479-97EA-DD8FB4CF8A82}" type="pres">
      <dgm:prSet presAssocID="{BE017B7F-059E-4C6E-B3D7-D82D0E54C1F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A14631-B22A-469A-B85D-F2CAEC2AFC6B}" type="pres">
      <dgm:prSet presAssocID="{BE017B7F-059E-4C6E-B3D7-D82D0E54C1F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2EDDCE-6869-4A8E-B8B6-928FD118FE6B}" type="pres">
      <dgm:prSet presAssocID="{BE017B7F-059E-4C6E-B3D7-D82D0E54C1F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097A4AE-39A4-434D-9642-3BEEACFE8B38}" type="presOf" srcId="{DE9133EB-953E-4BA8-A135-382D4EF20085}" destId="{832EDDCE-6869-4A8E-B8B6-928FD118FE6B}" srcOrd="0" destOrd="0" presId="urn:microsoft.com/office/officeart/2005/8/layout/matrix3"/>
    <dgm:cxn modelId="{AE14527B-6EE6-4924-9F1B-84A1E26E48C3}" type="presOf" srcId="{CA794E3B-ED9F-4465-9922-77CC41E0E35A}" destId="{03272894-ED96-4473-A118-3A891646BF1B}" srcOrd="0" destOrd="0" presId="urn:microsoft.com/office/officeart/2005/8/layout/matrix3"/>
    <dgm:cxn modelId="{91A6355E-5E8F-4D4B-AEC1-F019810390AC}" srcId="{BE017B7F-059E-4C6E-B3D7-D82D0E54C1FB}" destId="{C3EE7957-B5D2-49F2-BDA7-DC4C435B59D5}" srcOrd="1" destOrd="0" parTransId="{64618B76-1EC0-41B9-8619-72BF8BB81F6F}" sibTransId="{440AC4F1-0605-424D-8B92-A43DAFD2AA45}"/>
    <dgm:cxn modelId="{8823B9B1-3EA9-4C7F-8540-CF164A487355}" srcId="{BE017B7F-059E-4C6E-B3D7-D82D0E54C1FB}" destId="{B1129575-7E10-466C-8B36-FDD6C386FB8B}" srcOrd="2" destOrd="0" parTransId="{84995174-CA7E-4221-B915-8C6103BBB237}" sibTransId="{952EBD54-6BF7-467A-8018-11E67DC5C9D6}"/>
    <dgm:cxn modelId="{F0E64804-E956-4A58-A5E4-FE9660265B11}" srcId="{BE017B7F-059E-4C6E-B3D7-D82D0E54C1FB}" destId="{CA794E3B-ED9F-4465-9922-77CC41E0E35A}" srcOrd="0" destOrd="0" parTransId="{CA12D283-58CC-4A81-B253-94E174CFEC84}" sibTransId="{1BFDDFF1-17C7-465F-8758-CE2D528902C6}"/>
    <dgm:cxn modelId="{88B19616-5FC5-4F0F-A16C-0035119583A5}" type="presOf" srcId="{BE017B7F-059E-4C6E-B3D7-D82D0E54C1FB}" destId="{97C84B40-FF48-4223-BC74-F829C1BD53AB}" srcOrd="0" destOrd="0" presId="urn:microsoft.com/office/officeart/2005/8/layout/matrix3"/>
    <dgm:cxn modelId="{7BE15198-96C3-4209-BBD5-2EF7906F314C}" type="presOf" srcId="{C3EE7957-B5D2-49F2-BDA7-DC4C435B59D5}" destId="{205413E2-4E5B-4479-97EA-DD8FB4CF8A82}" srcOrd="0" destOrd="0" presId="urn:microsoft.com/office/officeart/2005/8/layout/matrix3"/>
    <dgm:cxn modelId="{01C98C81-0BBB-4862-91A1-012F2F46B272}" type="presOf" srcId="{B1129575-7E10-466C-8B36-FDD6C386FB8B}" destId="{2AA14631-B22A-469A-B85D-F2CAEC2AFC6B}" srcOrd="0" destOrd="0" presId="urn:microsoft.com/office/officeart/2005/8/layout/matrix3"/>
    <dgm:cxn modelId="{77E57F42-17F2-4597-AED1-6C7F45E1CC02}" srcId="{BE017B7F-059E-4C6E-B3D7-D82D0E54C1FB}" destId="{DE9133EB-953E-4BA8-A135-382D4EF20085}" srcOrd="3" destOrd="0" parTransId="{8085BCF2-BD15-46E3-AC8C-35A69A8ECE07}" sibTransId="{0FA9E63A-D756-4210-A08E-FA84EE6EE46B}"/>
    <dgm:cxn modelId="{13001E8A-C410-4D63-B5E0-85354D8BBBA0}" type="presParOf" srcId="{97C84B40-FF48-4223-BC74-F829C1BD53AB}" destId="{5787048B-ABFD-480E-8F6B-3EF947EC2755}" srcOrd="0" destOrd="0" presId="urn:microsoft.com/office/officeart/2005/8/layout/matrix3"/>
    <dgm:cxn modelId="{43A8D071-04F0-4DCD-9281-D4F794D5A10C}" type="presParOf" srcId="{97C84B40-FF48-4223-BC74-F829C1BD53AB}" destId="{03272894-ED96-4473-A118-3A891646BF1B}" srcOrd="1" destOrd="0" presId="urn:microsoft.com/office/officeart/2005/8/layout/matrix3"/>
    <dgm:cxn modelId="{DDFC07FA-AE38-4825-A947-4F0D4FA1F4DC}" type="presParOf" srcId="{97C84B40-FF48-4223-BC74-F829C1BD53AB}" destId="{205413E2-4E5B-4479-97EA-DD8FB4CF8A82}" srcOrd="2" destOrd="0" presId="urn:microsoft.com/office/officeart/2005/8/layout/matrix3"/>
    <dgm:cxn modelId="{A23923C9-4DF0-4F73-A8AA-291C30377667}" type="presParOf" srcId="{97C84B40-FF48-4223-BC74-F829C1BD53AB}" destId="{2AA14631-B22A-469A-B85D-F2CAEC2AFC6B}" srcOrd="3" destOrd="0" presId="urn:microsoft.com/office/officeart/2005/8/layout/matrix3"/>
    <dgm:cxn modelId="{D416ABFF-727C-46CA-AFC3-771FCF287308}" type="presParOf" srcId="{97C84B40-FF48-4223-BC74-F829C1BD53AB}" destId="{832EDDCE-6869-4A8E-B8B6-928FD118FE6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84C74D-BA33-45CA-85D2-3F59AFEA9E33}">
      <dsp:nvSpPr>
        <dsp:cNvPr id="0" name=""/>
        <dsp:cNvSpPr/>
      </dsp:nvSpPr>
      <dsp:spPr>
        <a:xfrm rot="10800000">
          <a:off x="2005299" y="1809"/>
          <a:ext cx="7550277" cy="4141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Personalized, dynamic avatar based on your lifestyle / diet</a:t>
          </a:r>
          <a:endParaRPr lang="en-US" sz="1700" kern="1200" dirty="0">
            <a:solidFill>
              <a:schemeClr val="tx1"/>
            </a:solidFill>
          </a:endParaRPr>
        </a:p>
      </dsp:txBody>
      <dsp:txXfrm rot="10800000">
        <a:off x="2005299" y="1809"/>
        <a:ext cx="7550277" cy="414153"/>
      </dsp:txXfrm>
    </dsp:sp>
    <dsp:sp modelId="{299B4082-654A-4B5C-86DA-F1D0859884C1}">
      <dsp:nvSpPr>
        <dsp:cNvPr id="0" name=""/>
        <dsp:cNvSpPr/>
      </dsp:nvSpPr>
      <dsp:spPr>
        <a:xfrm>
          <a:off x="1798223" y="1809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AAAC8-51AB-4D16-B7F7-EC14C3421A91}">
      <dsp:nvSpPr>
        <dsp:cNvPr id="0" name=""/>
        <dsp:cNvSpPr/>
      </dsp:nvSpPr>
      <dsp:spPr>
        <a:xfrm rot="10800000">
          <a:off x="2005299" y="539590"/>
          <a:ext cx="7550277" cy="4141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Tutorials on healthy eating, nutrition, diet tips</a:t>
          </a:r>
        </a:p>
      </dsp:txBody>
      <dsp:txXfrm rot="10800000">
        <a:off x="2005299" y="539590"/>
        <a:ext cx="7550277" cy="414153"/>
      </dsp:txXfrm>
    </dsp:sp>
    <dsp:sp modelId="{5EE30CC3-A8B8-4519-8239-58CBC27BF461}">
      <dsp:nvSpPr>
        <dsp:cNvPr id="0" name=""/>
        <dsp:cNvSpPr/>
      </dsp:nvSpPr>
      <dsp:spPr>
        <a:xfrm>
          <a:off x="1798223" y="539590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8A894-D7DD-4D29-9569-C48A8C9FE6C0}">
      <dsp:nvSpPr>
        <dsp:cNvPr id="0" name=""/>
        <dsp:cNvSpPr/>
      </dsp:nvSpPr>
      <dsp:spPr>
        <a:xfrm rot="10800000">
          <a:off x="2005299" y="1077371"/>
          <a:ext cx="7550277" cy="4141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Food logger </a:t>
          </a:r>
          <a:r>
            <a:rPr lang="en-US" sz="1700" kern="1200" dirty="0" smtClean="0">
              <a:solidFill>
                <a:schemeClr val="tx1"/>
              </a:solidFill>
            </a:rPr>
            <a:t>with open source food database (with Ghanaian staple foods like </a:t>
          </a:r>
          <a:r>
            <a:rPr lang="en-US" sz="1700" kern="1200" dirty="0" err="1" smtClean="0">
              <a:solidFill>
                <a:schemeClr val="tx1"/>
              </a:solidFill>
            </a:rPr>
            <a:t>banku</a:t>
          </a:r>
          <a:r>
            <a:rPr lang="en-US" sz="1700" kern="1200" dirty="0" smtClean="0">
              <a:solidFill>
                <a:schemeClr val="tx1"/>
              </a:solidFill>
            </a:rPr>
            <a:t>, </a:t>
          </a:r>
          <a:r>
            <a:rPr lang="en-US" sz="1700" kern="1200" dirty="0" err="1" smtClean="0">
              <a:solidFill>
                <a:schemeClr val="tx1"/>
              </a:solidFill>
            </a:rPr>
            <a:t>fufu</a:t>
          </a:r>
          <a:r>
            <a:rPr lang="en-US" sz="1700" kern="1200" dirty="0" smtClean="0">
              <a:solidFill>
                <a:schemeClr val="tx1"/>
              </a:solidFill>
            </a:rPr>
            <a:t>, etc.) that </a:t>
          </a:r>
          <a:r>
            <a:rPr lang="en-US" sz="1700" kern="1200" dirty="0" smtClean="0">
              <a:solidFill>
                <a:schemeClr val="tx1"/>
              </a:solidFill>
            </a:rPr>
            <a:t>provides customized recommendations</a:t>
          </a:r>
        </a:p>
      </dsp:txBody>
      <dsp:txXfrm rot="10800000">
        <a:off x="2005299" y="1077371"/>
        <a:ext cx="7550277" cy="414153"/>
      </dsp:txXfrm>
    </dsp:sp>
    <dsp:sp modelId="{9D6FD563-BDF6-44B3-B6F1-02AE3C820FF6}">
      <dsp:nvSpPr>
        <dsp:cNvPr id="0" name=""/>
        <dsp:cNvSpPr/>
      </dsp:nvSpPr>
      <dsp:spPr>
        <a:xfrm>
          <a:off x="1798223" y="1077371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32FD2-E420-4276-890D-54099506A524}">
      <dsp:nvSpPr>
        <dsp:cNvPr id="0" name=""/>
        <dsp:cNvSpPr/>
      </dsp:nvSpPr>
      <dsp:spPr>
        <a:xfrm rot="10800000">
          <a:off x="2005299" y="1615152"/>
          <a:ext cx="7550277" cy="4141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Interaction and competition with </a:t>
          </a:r>
          <a:r>
            <a:rPr lang="en-US" sz="1700" kern="1200" dirty="0" err="1" smtClean="0">
              <a:solidFill>
                <a:schemeClr val="tx1"/>
              </a:solidFill>
            </a:rPr>
            <a:t>Facebook</a:t>
          </a:r>
          <a:r>
            <a:rPr lang="en-US" sz="1700" kern="1200" dirty="0" smtClean="0">
              <a:solidFill>
                <a:schemeClr val="tx1"/>
              </a:solidFill>
            </a:rPr>
            <a:t> friends and their </a:t>
          </a:r>
          <a:r>
            <a:rPr lang="en-US" sz="1700" kern="1200" dirty="0" err="1" smtClean="0">
              <a:solidFill>
                <a:schemeClr val="tx1"/>
              </a:solidFill>
            </a:rPr>
            <a:t>ChopBuddies</a:t>
          </a:r>
          <a:r>
            <a:rPr lang="en-US" sz="1700" kern="1200" dirty="0" smtClean="0">
              <a:solidFill>
                <a:schemeClr val="tx1"/>
              </a:solidFill>
            </a:rPr>
            <a:t> to be the “healthiest”</a:t>
          </a:r>
        </a:p>
      </dsp:txBody>
      <dsp:txXfrm rot="10800000">
        <a:off x="2005299" y="1615152"/>
        <a:ext cx="7550277" cy="414153"/>
      </dsp:txXfrm>
    </dsp:sp>
    <dsp:sp modelId="{A9C35DA2-8DC1-4B3B-BAEF-FB9E654FF565}">
      <dsp:nvSpPr>
        <dsp:cNvPr id="0" name=""/>
        <dsp:cNvSpPr/>
      </dsp:nvSpPr>
      <dsp:spPr>
        <a:xfrm>
          <a:off x="1798223" y="1615152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EAB11-B052-4482-80A6-BF61F5CF6BEB}">
      <dsp:nvSpPr>
        <dsp:cNvPr id="0" name=""/>
        <dsp:cNvSpPr/>
      </dsp:nvSpPr>
      <dsp:spPr>
        <a:xfrm rot="10800000">
          <a:off x="2005299" y="2152932"/>
          <a:ext cx="7550277" cy="4141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Earn or buy “</a:t>
          </a:r>
          <a:r>
            <a:rPr lang="en-US" sz="1700" kern="1200" dirty="0" err="1" smtClean="0">
              <a:solidFill>
                <a:schemeClr val="tx1"/>
              </a:solidFill>
            </a:rPr>
            <a:t>Treatz</a:t>
          </a:r>
          <a:r>
            <a:rPr lang="en-US" sz="1700" kern="1200" dirty="0" smtClean="0">
              <a:solidFill>
                <a:schemeClr val="tx1"/>
              </a:solidFill>
            </a:rPr>
            <a:t>” at the </a:t>
          </a:r>
          <a:r>
            <a:rPr lang="en-US" sz="1700" kern="1200" dirty="0" err="1" smtClean="0">
              <a:solidFill>
                <a:schemeClr val="tx1"/>
              </a:solidFill>
            </a:rPr>
            <a:t>Treatz</a:t>
          </a:r>
          <a:r>
            <a:rPr lang="en-US" sz="1700" kern="1200" dirty="0" smtClean="0">
              <a:solidFill>
                <a:schemeClr val="tx1"/>
              </a:solidFill>
            </a:rPr>
            <a:t> Store </a:t>
          </a:r>
          <a:r>
            <a:rPr lang="en-US" sz="1700" kern="1200" dirty="0" smtClean="0">
              <a:solidFill>
                <a:schemeClr val="tx1"/>
              </a:solidFill>
            </a:rPr>
            <a:t>for your </a:t>
          </a:r>
          <a:r>
            <a:rPr lang="en-US" sz="1700" kern="1200" dirty="0" err="1" smtClean="0">
              <a:solidFill>
                <a:schemeClr val="tx1"/>
              </a:solidFill>
            </a:rPr>
            <a:t>ChopBuddy</a:t>
          </a:r>
          <a:endParaRPr lang="en-US" sz="1700" kern="1200" dirty="0" smtClean="0">
            <a:solidFill>
              <a:schemeClr val="tx1"/>
            </a:solidFill>
          </a:endParaRPr>
        </a:p>
      </dsp:txBody>
      <dsp:txXfrm rot="10800000">
        <a:off x="2005299" y="2152932"/>
        <a:ext cx="7550277" cy="414153"/>
      </dsp:txXfrm>
    </dsp:sp>
    <dsp:sp modelId="{2428802E-12D9-4EF0-B26A-1CE8427FA0C8}">
      <dsp:nvSpPr>
        <dsp:cNvPr id="0" name=""/>
        <dsp:cNvSpPr/>
      </dsp:nvSpPr>
      <dsp:spPr>
        <a:xfrm>
          <a:off x="1798223" y="2152932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18BF1-6171-4D8D-8382-3E01FAE6462F}">
      <dsp:nvSpPr>
        <dsp:cNvPr id="0" name=""/>
        <dsp:cNvSpPr/>
      </dsp:nvSpPr>
      <dsp:spPr>
        <a:xfrm rot="10800000">
          <a:off x="2005299" y="2690713"/>
          <a:ext cx="7550277" cy="414153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Photo auto-recognition functionality to allow food to be automatically tagged when users upload pictures of their </a:t>
          </a:r>
          <a:r>
            <a:rPr lang="en-US" sz="1700" kern="1200" dirty="0" smtClean="0">
              <a:solidFill>
                <a:schemeClr val="tx1"/>
              </a:solidFill>
            </a:rPr>
            <a:t>meals to </a:t>
          </a:r>
          <a:r>
            <a:rPr lang="en-US" sz="1700" kern="1200" dirty="0" err="1" smtClean="0">
              <a:solidFill>
                <a:schemeClr val="tx1"/>
              </a:solidFill>
            </a:rPr>
            <a:t>Facebook</a:t>
          </a:r>
          <a:r>
            <a:rPr lang="en-US" sz="1700" kern="1200" dirty="0" smtClean="0">
              <a:solidFill>
                <a:schemeClr val="tx1"/>
              </a:solidFill>
            </a:rPr>
            <a:t> via </a:t>
          </a:r>
          <a:r>
            <a:rPr lang="en-US" sz="1700" kern="1200" dirty="0" err="1" smtClean="0">
              <a:solidFill>
                <a:schemeClr val="tx1"/>
              </a:solidFill>
            </a:rPr>
            <a:t>Instagram</a:t>
          </a:r>
          <a:endParaRPr lang="en-US" sz="1700" kern="1200" dirty="0" smtClean="0">
            <a:solidFill>
              <a:schemeClr val="tx1"/>
            </a:solidFill>
          </a:endParaRPr>
        </a:p>
      </dsp:txBody>
      <dsp:txXfrm rot="10800000">
        <a:off x="2005299" y="2690713"/>
        <a:ext cx="7550277" cy="414153"/>
      </dsp:txXfrm>
    </dsp:sp>
    <dsp:sp modelId="{67B279AE-AD96-408A-8569-D719A1092BF5}">
      <dsp:nvSpPr>
        <dsp:cNvPr id="0" name=""/>
        <dsp:cNvSpPr/>
      </dsp:nvSpPr>
      <dsp:spPr>
        <a:xfrm>
          <a:off x="1798223" y="2690713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C0DFE-274B-4608-AAAA-0DF7856BAF6D}">
      <dsp:nvSpPr>
        <dsp:cNvPr id="0" name=""/>
        <dsp:cNvSpPr/>
      </dsp:nvSpPr>
      <dsp:spPr>
        <a:xfrm rot="10800000">
          <a:off x="2005299" y="3228494"/>
          <a:ext cx="7550277" cy="414153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Healthy food market geo-locator to help users locate sellers of healthy foods</a:t>
          </a:r>
        </a:p>
      </dsp:txBody>
      <dsp:txXfrm rot="10800000">
        <a:off x="2005299" y="3228494"/>
        <a:ext cx="7550277" cy="414153"/>
      </dsp:txXfrm>
    </dsp:sp>
    <dsp:sp modelId="{2D14103F-6EAF-4779-BC11-5EFCECA4169D}">
      <dsp:nvSpPr>
        <dsp:cNvPr id="0" name=""/>
        <dsp:cNvSpPr/>
      </dsp:nvSpPr>
      <dsp:spPr>
        <a:xfrm>
          <a:off x="1798223" y="3228494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C411C-ED0E-42D9-8C6A-2F6B6CAF49A4}">
      <dsp:nvSpPr>
        <dsp:cNvPr id="0" name=""/>
        <dsp:cNvSpPr/>
      </dsp:nvSpPr>
      <dsp:spPr>
        <a:xfrm rot="10800000">
          <a:off x="2005299" y="3766275"/>
          <a:ext cx="7550277" cy="414153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Commercialized food seller app for advertising their products and record/verify user purchases to earn </a:t>
          </a:r>
          <a:r>
            <a:rPr lang="en-US" sz="1700" kern="1200" dirty="0" smtClean="0">
              <a:solidFill>
                <a:schemeClr val="tx1"/>
              </a:solidFill>
            </a:rPr>
            <a:t>treats</a:t>
          </a:r>
          <a:endParaRPr lang="en-US" sz="1700" kern="1200" dirty="0" smtClean="0">
            <a:solidFill>
              <a:schemeClr val="tx1"/>
            </a:solidFill>
          </a:endParaRPr>
        </a:p>
      </dsp:txBody>
      <dsp:txXfrm rot="10800000">
        <a:off x="2005299" y="3766275"/>
        <a:ext cx="7550277" cy="414153"/>
      </dsp:txXfrm>
    </dsp:sp>
    <dsp:sp modelId="{1DC83263-7327-4CD5-B137-8AECBDD8DA34}">
      <dsp:nvSpPr>
        <dsp:cNvPr id="0" name=""/>
        <dsp:cNvSpPr/>
      </dsp:nvSpPr>
      <dsp:spPr>
        <a:xfrm>
          <a:off x="1798223" y="3766275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852DE-AFB7-45DF-B8AC-933360C20A09}">
      <dsp:nvSpPr>
        <dsp:cNvPr id="0" name=""/>
        <dsp:cNvSpPr/>
      </dsp:nvSpPr>
      <dsp:spPr>
        <a:xfrm rot="10800000">
          <a:off x="2005299" y="4304056"/>
          <a:ext cx="7550277" cy="414153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Registry of dieticians located close to the user based on GPS with contact information</a:t>
          </a:r>
          <a:endParaRPr lang="en-US" sz="1700" kern="1200" dirty="0" smtClean="0">
            <a:solidFill>
              <a:schemeClr val="tx1"/>
            </a:solidFill>
          </a:endParaRPr>
        </a:p>
      </dsp:txBody>
      <dsp:txXfrm rot="10800000">
        <a:off x="2005299" y="4304056"/>
        <a:ext cx="7550277" cy="414153"/>
      </dsp:txXfrm>
    </dsp:sp>
    <dsp:sp modelId="{78E43E0D-DD45-4F6D-8722-1892658E824A}">
      <dsp:nvSpPr>
        <dsp:cNvPr id="0" name=""/>
        <dsp:cNvSpPr/>
      </dsp:nvSpPr>
      <dsp:spPr>
        <a:xfrm>
          <a:off x="1798223" y="4304056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E60B8-1C1B-4254-A5AD-513AE52F69D7}">
      <dsp:nvSpPr>
        <dsp:cNvPr id="0" name=""/>
        <dsp:cNvSpPr/>
      </dsp:nvSpPr>
      <dsp:spPr>
        <a:xfrm rot="10800000">
          <a:off x="2005299" y="4841837"/>
          <a:ext cx="7550277" cy="414153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630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Incorporating exercise &amp; fitness by partnering with wearable devices like </a:t>
          </a:r>
          <a:r>
            <a:rPr lang="en-US" sz="1700" kern="1200" dirty="0" err="1" smtClean="0">
              <a:solidFill>
                <a:schemeClr val="tx1"/>
              </a:solidFill>
            </a:rPr>
            <a:t>FitBit</a:t>
          </a:r>
          <a:r>
            <a:rPr lang="en-US" sz="1700" kern="1200" dirty="0" smtClean="0">
              <a:solidFill>
                <a:schemeClr val="tx1"/>
              </a:solidFill>
            </a:rPr>
            <a:t> to log exercise</a:t>
          </a:r>
          <a:endParaRPr lang="en-US" sz="1700" kern="1200" dirty="0" smtClean="0">
            <a:solidFill>
              <a:schemeClr val="tx1"/>
            </a:solidFill>
          </a:endParaRPr>
        </a:p>
      </dsp:txBody>
      <dsp:txXfrm rot="10800000">
        <a:off x="2005299" y="4841837"/>
        <a:ext cx="7550277" cy="414153"/>
      </dsp:txXfrm>
    </dsp:sp>
    <dsp:sp modelId="{3FA72309-BB4F-420A-AC38-115D5CF8C27E}">
      <dsp:nvSpPr>
        <dsp:cNvPr id="0" name=""/>
        <dsp:cNvSpPr/>
      </dsp:nvSpPr>
      <dsp:spPr>
        <a:xfrm>
          <a:off x="1798223" y="4841837"/>
          <a:ext cx="414153" cy="4141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87048B-ABFD-480E-8F6B-3EF947EC2755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72894-ED96-4473-A118-3A891646BF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Connecting users with healthy food vendors in their neighborhood</a:t>
          </a:r>
          <a:endParaRPr lang="en-US" sz="16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402080" y="386080"/>
        <a:ext cx="1584960" cy="1584960"/>
      </dsp:txXfrm>
    </dsp:sp>
    <dsp:sp modelId="{205413E2-4E5B-4479-97EA-DD8FB4CF8A82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Photo auto-recognition of food</a:t>
          </a:r>
          <a:endParaRPr lang="nb-NO" sz="1600" kern="1200" dirty="0" smtClean="0">
            <a:solidFill>
              <a:schemeClr val="tx1">
                <a:lumMod val="85000"/>
                <a:lumOff val="15000"/>
              </a:schemeClr>
            </a:solidFill>
            <a:latin typeface="Whipsmart" panose="020B0502030203050204" pitchFamily="34" charset="0"/>
            <a:ea typeface="Betty" pitchFamily="2" charset="-128"/>
            <a:cs typeface="Vani" panose="020B0502040204020203" pitchFamily="34" charset="0"/>
          </a:endParaRPr>
        </a:p>
      </dsp:txBody>
      <dsp:txXfrm>
        <a:off x="3108960" y="386080"/>
        <a:ext cx="1584960" cy="1584960"/>
      </dsp:txXfrm>
    </dsp:sp>
    <dsp:sp modelId="{2AA14631-B22A-469A-B85D-F2CAEC2AFC6B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kern="1200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Incorporating exercise &amp; fitness trackers</a:t>
          </a:r>
          <a:endParaRPr lang="nb-NO" sz="1600" kern="1200" dirty="0" smtClean="0">
            <a:solidFill>
              <a:schemeClr val="tx1">
                <a:lumMod val="85000"/>
                <a:lumOff val="15000"/>
              </a:schemeClr>
            </a:solidFill>
            <a:latin typeface="Whipsmart" panose="020B0502030203050204" pitchFamily="34" charset="0"/>
            <a:ea typeface="Betty" pitchFamily="2" charset="-128"/>
            <a:cs typeface="Vani" panose="020B0502040204020203" pitchFamily="34" charset="0"/>
          </a:endParaRPr>
        </a:p>
      </dsp:txBody>
      <dsp:txXfrm>
        <a:off x="1402080" y="2092960"/>
        <a:ext cx="1584960" cy="1584960"/>
      </dsp:txXfrm>
    </dsp:sp>
    <dsp:sp modelId="{832EDDCE-6869-4A8E-B8B6-928FD118FE6B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kern="1200" smtClean="0">
              <a:solidFill>
                <a:schemeClr val="tx1">
                  <a:lumMod val="85000"/>
                  <a:lumOff val="15000"/>
                </a:schemeClr>
              </a:solidFill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rPr>
            <a:t>Registry of dieticians for counseling</a:t>
          </a:r>
          <a:endParaRPr lang="nb-NO" sz="1600" kern="1200" dirty="0" smtClean="0">
            <a:solidFill>
              <a:schemeClr val="tx1">
                <a:lumMod val="85000"/>
                <a:lumOff val="15000"/>
              </a:schemeClr>
            </a:solidFill>
            <a:latin typeface="Whipsmart" panose="020B0502030203050204" pitchFamily="34" charset="0"/>
            <a:ea typeface="Betty" pitchFamily="2" charset="-128"/>
            <a:cs typeface="Vani" panose="020B0502040204020203" pitchFamily="34" charset="0"/>
          </a:endParaRPr>
        </a:p>
      </dsp:txBody>
      <dsp:txXfrm>
        <a:off x="3108960" y="2092960"/>
        <a:ext cx="1584960" cy="158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8DC63-DFD9-4856-913A-5664BC71E03C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25A2A-9345-4954-AA70-136288A057D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25A2A-9345-4954-AA70-136288A057D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Tattoo, jewelry,</a:t>
            </a:r>
            <a:r>
              <a:rPr lang="en-US" baseline="0" dirty="0" smtClean="0"/>
              <a:t> hats, sneakers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25A2A-9345-4954-AA70-136288A057D8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E1E7AA0-C1BD-4BF3-B3AD-D19A90A32FE7}" type="datetimeFigureOut">
              <a:rPr lang="en-US" smtClean="0"/>
              <a:t>2/21/2015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9250C56-3305-4E22-BE6A-53540098E1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34" Type="http://schemas.openxmlformats.org/officeDocument/2006/relationships/image" Target="../media/image37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33" Type="http://schemas.openxmlformats.org/officeDocument/2006/relationships/image" Target="../media/image36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32" Type="http://schemas.openxmlformats.org/officeDocument/2006/relationships/image" Target="../media/image35.jpeg"/><Relationship Id="rId37" Type="http://schemas.openxmlformats.org/officeDocument/2006/relationships/image" Target="../media/image40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28" Type="http://schemas.openxmlformats.org/officeDocument/2006/relationships/image" Target="../media/image31.jpeg"/><Relationship Id="rId36" Type="http://schemas.openxmlformats.org/officeDocument/2006/relationships/image" Target="../media/image39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31" Type="http://schemas.openxmlformats.org/officeDocument/2006/relationships/image" Target="../media/image34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Relationship Id="rId35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35.jpeg"/><Relationship Id="rId18" Type="http://schemas.openxmlformats.org/officeDocument/2006/relationships/image" Target="../media/image56.jpeg"/><Relationship Id="rId26" Type="http://schemas.openxmlformats.org/officeDocument/2006/relationships/image" Target="../media/image63.jpeg"/><Relationship Id="rId3" Type="http://schemas.openxmlformats.org/officeDocument/2006/relationships/image" Target="../media/image42.jpeg"/><Relationship Id="rId21" Type="http://schemas.openxmlformats.org/officeDocument/2006/relationships/image" Target="../media/image59.jpe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17" Type="http://schemas.openxmlformats.org/officeDocument/2006/relationships/image" Target="../media/image55.jpeg"/><Relationship Id="rId25" Type="http://schemas.openxmlformats.org/officeDocument/2006/relationships/image" Target="../media/image62.jpeg"/><Relationship Id="rId2" Type="http://schemas.openxmlformats.org/officeDocument/2006/relationships/image" Target="../media/image41.jpeg"/><Relationship Id="rId16" Type="http://schemas.openxmlformats.org/officeDocument/2006/relationships/image" Target="../media/image54.jpeg"/><Relationship Id="rId20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24" Type="http://schemas.openxmlformats.org/officeDocument/2006/relationships/image" Target="../media/image61.jpeg"/><Relationship Id="rId5" Type="http://schemas.openxmlformats.org/officeDocument/2006/relationships/image" Target="../media/image44.jpeg"/><Relationship Id="rId15" Type="http://schemas.openxmlformats.org/officeDocument/2006/relationships/image" Target="../media/image53.jpeg"/><Relationship Id="rId23" Type="http://schemas.openxmlformats.org/officeDocument/2006/relationships/image" Target="../media/image60.jpeg"/><Relationship Id="rId10" Type="http://schemas.openxmlformats.org/officeDocument/2006/relationships/image" Target="../media/image49.jpeg"/><Relationship Id="rId19" Type="http://schemas.openxmlformats.org/officeDocument/2006/relationships/image" Target="../media/image57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2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257800"/>
            <a:ext cx="6400800" cy="1600200"/>
          </a:xfrm>
        </p:spPr>
        <p:txBody>
          <a:bodyPr/>
          <a:lstStyle/>
          <a:p>
            <a:r>
              <a:rPr lang="en-US" dirty="0" smtClean="0"/>
              <a:t>A social game for healthy eating</a:t>
            </a:r>
            <a:endParaRPr lang="en-US" dirty="0"/>
          </a:p>
        </p:txBody>
      </p:sp>
      <p:pic>
        <p:nvPicPr>
          <p:cNvPr id="4" name="Picture 3" descr="wblogo.png"/>
          <p:cNvPicPr>
            <a:picLocks noChangeAspect="1"/>
          </p:cNvPicPr>
          <p:nvPr/>
        </p:nvPicPr>
        <p:blipFill>
          <a:blip r:embed="rId2" cstate="print"/>
          <a:srcRect l="27500" t="8251" r="21667" b="17487"/>
          <a:stretch>
            <a:fillRect/>
          </a:stretch>
        </p:blipFill>
        <p:spPr>
          <a:xfrm>
            <a:off x="2209800" y="381000"/>
            <a:ext cx="46482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eating tutorial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676400"/>
            <a:ext cx="7924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What should you eat to have the happiest </a:t>
            </a:r>
            <a:r>
              <a:rPr lang="en-US" sz="2500" dirty="0" err="1" smtClean="0"/>
              <a:t>ChopBuddy</a:t>
            </a:r>
            <a:r>
              <a:rPr lang="en-US" sz="2500" dirty="0" smtClean="0"/>
              <a:t>?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Tutorial on a “balanced plate” and components of diet</a:t>
            </a:r>
          </a:p>
          <a:p>
            <a:endParaRPr lang="en-US" sz="25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660" y="2468379"/>
            <a:ext cx="6248400" cy="416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ChopBuddy</a:t>
            </a:r>
            <a:r>
              <a:rPr lang="en-US" dirty="0" smtClean="0"/>
              <a:t> dashboard</a:t>
            </a:r>
            <a:endParaRPr lang="en-US" dirty="0"/>
          </a:p>
        </p:txBody>
      </p:sp>
      <p:pic>
        <p:nvPicPr>
          <p:cNvPr id="1026" name="Picture 2" descr="C:\Program Files (x86)\Microsoft Office\MEDIA\CAGCAT10\j0304933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1819656" cy="1667866"/>
          </a:xfrm>
          <a:prstGeom prst="rect">
            <a:avLst/>
          </a:prstGeom>
          <a:noFill/>
        </p:spPr>
      </p:pic>
      <p:sp>
        <p:nvSpPr>
          <p:cNvPr id="6" name="Lightning Bolt 5"/>
          <p:cNvSpPr/>
          <p:nvPr/>
        </p:nvSpPr>
        <p:spPr>
          <a:xfrm rot="3174598">
            <a:off x="2164137" y="1966222"/>
            <a:ext cx="381000" cy="4572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8250" y="1981200"/>
            <a:ext cx="3733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7000" y="1981200"/>
            <a:ext cx="1447800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/>
          <p:cNvSpPr/>
          <p:nvPr/>
        </p:nvSpPr>
        <p:spPr>
          <a:xfrm>
            <a:off x="2057400" y="2667000"/>
            <a:ext cx="533400" cy="533400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2667000"/>
            <a:ext cx="3733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65750" y="2667000"/>
            <a:ext cx="266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71600" y="5791200"/>
            <a:ext cx="1676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 your food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400" y="5791200"/>
            <a:ext cx="1676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See your friends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5791200"/>
            <a:ext cx="1676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Visit </a:t>
            </a:r>
            <a:r>
              <a:rPr lang="en-US" dirty="0" err="1" smtClean="0">
                <a:solidFill>
                  <a:schemeClr val="tx1"/>
                </a:solidFill>
              </a:rPr>
              <a:t>Treatz</a:t>
            </a:r>
            <a:r>
              <a:rPr lang="en-US" dirty="0" smtClean="0">
                <a:solidFill>
                  <a:schemeClr val="tx1"/>
                </a:solidFill>
              </a:rPr>
              <a:t> 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lowchart: Delay 16"/>
          <p:cNvSpPr/>
          <p:nvPr/>
        </p:nvSpPr>
        <p:spPr>
          <a:xfrm rot="5400000">
            <a:off x="2743200" y="3505200"/>
            <a:ext cx="1066800" cy="182880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Breakfast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Delay 17"/>
          <p:cNvSpPr/>
          <p:nvPr/>
        </p:nvSpPr>
        <p:spPr>
          <a:xfrm rot="5400000">
            <a:off x="4724400" y="3505200"/>
            <a:ext cx="1066800" cy="182880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Lunch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lowchart: Delay 18"/>
          <p:cNvSpPr/>
          <p:nvPr/>
        </p:nvSpPr>
        <p:spPr>
          <a:xfrm rot="5400000">
            <a:off x="6781800" y="3505200"/>
            <a:ext cx="1066800" cy="182880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Dinner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6781800" y="1612690"/>
            <a:ext cx="1752600" cy="1676400"/>
          </a:xfrm>
          <a:prstGeom prst="wedgeRoundRectCallout">
            <a:avLst>
              <a:gd name="adj1" fmla="val 69830"/>
              <a:gd name="adj2" fmla="val 3484"/>
              <a:gd name="adj3" fmla="val 16667"/>
            </a:avLst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You’ve eaten a lot of </a:t>
            </a:r>
            <a:r>
              <a:rPr lang="en-US" sz="1700" dirty="0" err="1" smtClean="0">
                <a:solidFill>
                  <a:schemeClr val="tx1"/>
                </a:solidFill>
              </a:rPr>
              <a:t>banku</a:t>
            </a:r>
            <a:r>
              <a:rPr lang="en-US" sz="1700" dirty="0" smtClean="0">
                <a:solidFill>
                  <a:schemeClr val="tx1"/>
                </a:solidFill>
              </a:rPr>
              <a:t> today so your </a:t>
            </a:r>
            <a:r>
              <a:rPr lang="en-US" sz="1700" dirty="0" err="1" smtClean="0">
                <a:solidFill>
                  <a:schemeClr val="tx1"/>
                </a:solidFill>
              </a:rPr>
              <a:t>ChopBuddy</a:t>
            </a:r>
            <a:r>
              <a:rPr lang="en-US" sz="1700" dirty="0" smtClean="0">
                <a:solidFill>
                  <a:schemeClr val="tx1"/>
                </a:solidFill>
              </a:rPr>
              <a:t> is tired.  Why don’t you try some vegetables?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028" name="AutoShape 4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your food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24200" y="1427946"/>
            <a:ext cx="27624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For breakfast, you ate:</a:t>
            </a:r>
            <a:endParaRPr lang="en-US" sz="2500" dirty="0"/>
          </a:p>
        </p:txBody>
      </p:sp>
      <p:sp>
        <p:nvSpPr>
          <p:cNvPr id="28" name="Rectangle 27"/>
          <p:cNvSpPr/>
          <p:nvPr/>
        </p:nvSpPr>
        <p:spPr>
          <a:xfrm>
            <a:off x="3656350" y="19812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Waakye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56550" y="19812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Plantains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32950" y="19812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Red-red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21440" y="2911840"/>
            <a:ext cx="5257800" cy="15081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300" dirty="0" smtClean="0"/>
              <a:t>Nutritional facts:</a:t>
            </a:r>
          </a:p>
          <a:p>
            <a:r>
              <a:rPr lang="en-US" sz="2300" dirty="0" smtClean="0"/>
              <a:t>20g protein</a:t>
            </a:r>
          </a:p>
          <a:p>
            <a:r>
              <a:rPr lang="en-US" sz="2300" dirty="0" smtClean="0"/>
              <a:t>50g fat</a:t>
            </a:r>
          </a:p>
          <a:p>
            <a:r>
              <a:rPr lang="en-US" sz="2300" dirty="0" smtClean="0"/>
              <a:t>30g carbohydrates</a:t>
            </a:r>
          </a:p>
          <a:p>
            <a:endParaRPr lang="en-US" sz="2300" dirty="0"/>
          </a:p>
          <a:p>
            <a:r>
              <a:rPr lang="en-US" sz="2300" dirty="0" smtClean="0"/>
              <a:t>10% Vitamin A</a:t>
            </a:r>
          </a:p>
          <a:p>
            <a:r>
              <a:rPr lang="en-US" sz="2300" dirty="0" smtClean="0"/>
              <a:t>5% Iron</a:t>
            </a:r>
          </a:p>
          <a:p>
            <a:r>
              <a:rPr lang="en-US" sz="2300" dirty="0" smtClean="0"/>
              <a:t>7% Zinc</a:t>
            </a:r>
            <a:endParaRPr lang="en-US" sz="23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28600" y="4373380"/>
            <a:ext cx="861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 (x86)\Microsoft Office\MEDIA\CAGCAT10\j0304933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0"/>
            <a:ext cx="1819656" cy="1667866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2819400" y="4800600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Chale</a:t>
            </a:r>
            <a:r>
              <a:rPr lang="en-US" sz="2500" dirty="0" smtClean="0"/>
              <a:t>! Too much </a:t>
            </a:r>
            <a:r>
              <a:rPr lang="en-US" sz="2500" dirty="0" err="1" smtClean="0"/>
              <a:t>waakye</a:t>
            </a:r>
            <a:r>
              <a:rPr lang="en-US" sz="2500" dirty="0" smtClean="0"/>
              <a:t> makes me sleepy </a:t>
            </a:r>
            <a:r>
              <a:rPr lang="en-US" sz="2500" dirty="0" err="1" smtClean="0"/>
              <a:t>ooo</a:t>
            </a:r>
            <a:r>
              <a:rPr lang="en-US" sz="2500" dirty="0" smtClean="0"/>
              <a:t>…</a:t>
            </a:r>
          </a:p>
          <a:p>
            <a:r>
              <a:rPr lang="en-US" sz="2500" dirty="0" smtClean="0"/>
              <a:t>Could you feed me some spinach? </a:t>
            </a:r>
            <a:r>
              <a:rPr lang="en-US" sz="2500" dirty="0" smtClean="0">
                <a:sym typeface="Wingdings" pitchFamily="2" charset="2"/>
              </a:rPr>
              <a:t></a:t>
            </a:r>
            <a:endParaRPr lang="en-US" sz="2500" dirty="0"/>
          </a:p>
        </p:txBody>
      </p:sp>
      <p:sp>
        <p:nvSpPr>
          <p:cNvPr id="2050" name="AutoShape 2" descr="Image result for plat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Image result for plat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http://www.theperfectpresentcompany.co.uk/images/products/originals/1275383275AssiettePlateMarineEXCELL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2590800" cy="25564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log analysis</a:t>
            </a:r>
            <a:endParaRPr lang="en-US" dirty="0"/>
          </a:p>
        </p:txBody>
      </p:sp>
      <p:sp>
        <p:nvSpPr>
          <p:cNvPr id="2050" name="AutoShape 2" descr="Image result for plat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Image result for plat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 descr="C:\Program Files (x86)\Microsoft Office\MEDIA\CAGCAT10\j0304933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828800"/>
            <a:ext cx="1819656" cy="1667866"/>
          </a:xfrm>
          <a:prstGeom prst="rect">
            <a:avLst/>
          </a:prstGeom>
          <a:noFill/>
        </p:spPr>
      </p:pic>
      <p:sp>
        <p:nvSpPr>
          <p:cNvPr id="17" name="Lightning Bolt 16"/>
          <p:cNvSpPr/>
          <p:nvPr/>
        </p:nvSpPr>
        <p:spPr>
          <a:xfrm rot="3174598">
            <a:off x="2467687" y="1966222"/>
            <a:ext cx="381000" cy="4572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71800" y="1981200"/>
            <a:ext cx="3733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70550" y="1981200"/>
            <a:ext cx="1677650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0700" y="1784314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+5</a:t>
            </a:r>
            <a:endParaRPr lang="en-US" sz="5000" dirty="0"/>
          </a:p>
        </p:txBody>
      </p:sp>
      <p:sp>
        <p:nvSpPr>
          <p:cNvPr id="21" name="Rectangle 20"/>
          <p:cNvSpPr/>
          <p:nvPr/>
        </p:nvSpPr>
        <p:spPr>
          <a:xfrm>
            <a:off x="1295400" y="50267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Recipe ideas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50267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Healthy food 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19400" y="2819400"/>
            <a:ext cx="579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You can do better! Try eating more vegetables today like spinach, cabbage, or eggplant.</a:t>
            </a:r>
            <a:endParaRPr lang="en-US" sz="25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219200" y="3852470"/>
            <a:ext cx="1447800" cy="990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Want some ideas on what to cook?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2803160" y="3853720"/>
            <a:ext cx="1447800" cy="990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 can I find some healthy food?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00600" y="50267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See your friends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4631960" y="3868710"/>
            <a:ext cx="1447800" cy="990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How are my friends’ </a:t>
            </a:r>
            <a:r>
              <a:rPr lang="en-US" sz="1700" dirty="0" err="1" smtClean="0">
                <a:solidFill>
                  <a:schemeClr val="tx1"/>
                </a:solidFill>
              </a:rPr>
              <a:t>ChopBuddies</a:t>
            </a:r>
            <a:r>
              <a:rPr lang="en-US" sz="1700" dirty="0" smtClean="0">
                <a:solidFill>
                  <a:schemeClr val="tx1"/>
                </a:solidFill>
              </a:rPr>
              <a:t> doing?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705600" y="5026700"/>
            <a:ext cx="1143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a dietician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6553200" y="3883700"/>
            <a:ext cx="1447800" cy="99060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Can I talk to a dietician to learn more?</a:t>
            </a:r>
            <a:endParaRPr lang="en-US" sz="1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5" name="Picture 41"/>
          <p:cNvPicPr>
            <a:picLocks noChangeAspect="1" noChangeArrowheads="1"/>
          </p:cNvPicPr>
          <p:nvPr/>
        </p:nvPicPr>
        <p:blipFill>
          <a:blip r:embed="rId3" cstate="print"/>
          <a:srcRect t="13793" b="17241"/>
          <a:stretch>
            <a:fillRect/>
          </a:stretch>
        </p:blipFill>
        <p:spPr bwMode="auto">
          <a:xfrm>
            <a:off x="3549444" y="4724400"/>
            <a:ext cx="165354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Treatz</a:t>
            </a:r>
            <a:r>
              <a:rPr lang="en-US" dirty="0" smtClean="0"/>
              <a:t> Store</a:t>
            </a:r>
            <a:endParaRPr lang="en-US" dirty="0"/>
          </a:p>
        </p:txBody>
      </p:sp>
      <p:sp>
        <p:nvSpPr>
          <p:cNvPr id="2050" name="AutoShape 2" descr="Image result for plat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Image result for plat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data:image/jpeg;base64,/9j/4AAQSkZJRgABAQAAAQABAAD/2wCEAAkGBw8QEBQQEBAUFRUVDxQPFBAPDw8VFBAUFBQWFhUVFBQYHCggGBolGxQUITEhJSksLi8xFx8zODUsNygtLi0BCgoKDg0OFxAQFSwcHSQrLCwsLCwvLCwsLCwsLDcsLCwsLCwsKywsLCwsLSwsLCwsLCwsLCwsLCwsLCwsLCwsLP/AABEIAN8A4gMBIgACEQEDEQH/xAAcAAEAAgMBAQEAAAAAAAAAAAAAAQMCBAcGBQj/xABKEAABAwICBgUHCAcGBwEAAAABAAIDBBEFEgYHITFBURMiYXGBMkJSYnKRoRQVI4KisbLBM0NTY3OS0SQ0k6OkswhEZMLD0vAX/8QAFwEBAQEBAAAAAAAAAAAAAAAAAAECA//EACQRAQEAAgEDBAIDAAAAAAAAAAABAhEhEjFBIjJRYUJxUoGR/9oADAMBAAIRAxEAPwDuKIiAiIgIiICIqK6tigjdLNIyNjRdz5HBrW95KC9FyfSjXRBGTHh8XTOvlE0uZkV93VZ5T/s95XjqtukGLf3mZ0cb/wBU8mJhb2U7BnePaB71uYXzwm3Z8Z05wqkJE1ZFmG+ON3SPHexlyPFeMxPXhRMuKelmltudIY4mHxu5w/lXn8J1VRixmdI/su2Fh7gMz/iF6vD9BqKG2WGIEecImud4ulzH7k9E+15eWk1218ptT0MN+WaaY/YDVV/+k6SSeRRgd2H1Nve5y6RHhcTRbrW5Z3Ae5pAVnzdD+zafaGb7065/E19uajTzSkbTSg99DJ+Tlm3Wrj0f6bD2EdtHWM+OYhdH+boP2Uf+Gz+ij5ui4Mt7BLfwkJ1z4NPC0OvXblqKC3Mw1ILgfYewfiXqsK1uYPPYPlkgJ4VERAHe9mZo96urMBglFnjMOUgZIP8AMBXmMT1a0cly2MMPOBzoiPqnMwnwCbwvjRy6rh+IQVDOkgmjlb6cUjXj3tK2V+davV/W0j+mo6lzHDcSXQPA5dKwlp7iR3L6OGa0cXw94ixGDpm85WiKUjmyRoySe7xTo37btNu8ovM6K6d4fiVmwS5ZbXNPNZko52F7PHa0lemWbNKIiKAiIgIiICIiAiIgIiICKHuABJIAAuSTYADeSVxTT/WdLUvNBhJcQ49GaiK/STHi2C3kt9ffxFhtOscbR6jWFrQgw8up6YNmqQLO2/RU5/eEb3eqPEhcziwzFcae2asmeIyczM4O0HeYINgA4ZzYbtpX39C9XbWWmqbPfe9iA6KI+qDslf6x6oPMhdMp6ZsY6o37ydpd3la6pj7f9NPL6N6EU1IAWss622QkOlPfJbq9zAO8r1EFOxgs1oHO289pPEq1Fzt2qLIpRBCWUogxspspRBFlFlkiDAhfOr8FhlYWOY3Kd7C0OYe9h2eIse1fUUWQcl0l1aZT0tI7oyDmDXOcY7g3BbJ5UR77jdtCt0Y1n1+HSCkxWN8jBYZ3D+0RD0r7pm9t779p3Lqtl57SLRanq48jowQLkDcWHnE7zD2eSeI23W5n4y5TT2uEYtT1cTZ6aVsjHbnMO48QRvBHI7Vur82FmI6P1HT07y6IvyuuDkk/dzs819tx47wSNi7boRppTYpFmjOWVoHSQOPWYeY5t5FTLHXM7D0yIiyCIiAiIgIiICgm20qVyHXHpo8u+aaIlz32ZUGPa7r+TA3tdfrdhA4m1k3dD5GsbTmbE5vmzDbuhLsj3sP96I39bhCOJ42vu3/f0G0LipWZndZ7h15bbZPVZ6MXxdx2bDjq/wBDWUseaSzpHfpH8HW/Vs/dg7z5x7AAfdWWssvE7DENA2BSpRYVCKUUEIihzgNpNu9BKKj5S07rn2QSPeNiGY8GO97P6oL0VHSu9A+9n9VPTc2OH1b/AIboLVKwZK07iO7j7lmgKFKIISylEGhimGRzsc17Wm7Swhwu17fReOI+7guL49gtVg1S2rpHOaxr+q7eYSf1cvpsdwdx3Gzgu7rQxfDWVEbmOa112lpa7yXtO9juw8+BsVvHLSWM9X+mkOKwZhZk7ABNDfa0+m3mw8/BerX5ixCmqsDrmVFM5waHExufue0HrwTW3ngeexw7P0NorpDDiNKyqhOx2xzD5UUg8pju0fEEHcVcsdczsj66IiwoiIgIiglB5fWNpW3DKJ0osZn/AEUDTtvIR5RHotG0+A4rmeq/Rp0hNdUXMkt3tc49YMeTmkv6chzAHg254rQ0hrTj2M5QSaWC7Bl4xMcM7m+tI+zR2ZeS69h9KImBtgDvOXcDYCw7AAAOwBbvpmvkbDGgAACwAsAOAUqVCwoiIgKuWUNFybKupqMuwC7jub+ZPAdv5rWDTfM43dz4DsaOH3oM3Tvdu6o5kXce4cPH3LERDedp5u2+7gPBZtaSrmwoK7rIFXiNTkQUArIOVuRQWIIIDt4B71iYSPId9V1yPfvHxU5FIJCDBsu3K4ZXcAdx9k8VasiGuFnC45FUPDo95uz0jvZ7XMdvv5oLUUoghQskQeb0y0fjq4HtfsuLlwG2NzfJlHa3cebbjgFzbVpjsuE4k+lqOrHI/opmE7GvHkyt8De/Fp5gBdsIXJ9a+jpaBVxAh0WW5bvMWbqu743ED2XN5LeF/GpXdgUXj9VukHy3D2OJ60f0Th6Jbw+63qlvG69gsWaBERAXi9bekPyLDZMjrSz/ANmjtvGcHO4crMDtvOy9ouD63ap2IYxBh8Z2RhsRsfJfNZ8rvCMMPgVrCbo+pqiwIR04mcOtLaY+wLthb3eW/wCs1dIstLBqdrIWhosCAQOTbAMHg0NHgt5S3d2IRSigha9XPkGwXcTZreZ5k8AN5Kve4AXOwAXJPBfOZdxLzvI2A+a3gO87z4DgikbLXJNydrncz+Q5BXxxXSGO63GtQYtZZZWWSIIREQQilEGNlBCyREV2V0b1gQoQVOZ0RA8wmw9Qnc3uPD3clarrBzS1wuCLEcwVqwkgmNxu5ttvptPku8bEHtaUVailERC0cYo2yxOa5uYZSCw+e0gh7PFpI77Hgt9LIOR6sax2GYxLh73Xjm2Mcb2cQ3PG/wCtGdvaAF3dcF1rULqaeCuiFnRShtxxAJlh7gCJW9wC7Zgle2pp4p2G7ZImvB5gi63nzqjeREWBhK8NaXE2AFyeS/PmgDTX4nU1rrnM5xF94+UvIA72xNkC7JrDrTBhdXIDYime1p9Z4yN+LgudamKENpuk9OaSTuEYbE0e/pVvHjG0dMAUoiwqEUoURo1xzER8D1ney22zxNh3XUAXKxZ1nPdzdkHczZ+Iv+C2IWoq6JllYgClEQiIiiIiCEUoghFKIIUELJRZAYbLDEBYNl9E2d7DiA73HK6/IFZq4MDmlrhcEFpHMEWIRFKKqlJLBm2kXY483MJaT7xdXIqERSg8drNw/pqGbZtELni28uhIlaB9Vsg+srtR2KdNhgiJuYJHRfVvmZ4BrmjwX3cXiDo7H0mjbyecjvsucudahJjFU1dKTutv4uaXNd+ALX41PLtiIiyPBa758uDyAefPAz/MDj+FamrGnyUENhvp43Hve6SQ/CQKrX/LbDYh6Vcwe6KZ35L6uhEeWjiHKGAf6eI/mt/j/Y++ilFgQsXmwJ5C6zstbEDaKT+G78JRWvStsxt9+QE95Fz8SVtwhYFttngrowgzSylERCKUQQilEGKKUQQpREUsoKlQQghXRFVK2EbURqsFpJR64cB2OY2/2g9WrCX9O/8AgRH7cysRUIpREauJD6GT+G4+4Erl+r09FpJVRjc4zm3MmVhHwe5dUrR9G/2HfcVyjRfZpTJ3H4thJWse1/Q7qiIsjl//ABBMJw6A8q9t/GCYL7ehbw6kjP7qA/6eJa2u+lL8Ie4D9HPDL4Z8h+D1Rqxqc9BDt3U8bT7TC+I/7YW77YPXWRSEWFRZa9cy8bwOLHD3grZWLggpBuL8xf37VZGqKMfRtHIZD3s6p+5XsQWBFIRBCKVCCEUoiIRSoRRERAUKUQYrZpwqAFt07diI0ph9M8/u42eIMjvueFkoG1z3c5D9kBn/AG/FZIIRSoQUYgbRSH924/ZK5Vog3PpROR5vS3+o6Ji6niX6Jw9K0f8AO4N/Ncw1Pt6fGK2p7X2PZLK5w/2wt49qO3oiLA+LpphxqcOqoBvfTSBvthpLPtALmWpTEA6nMfoSvYB6srWytJ8WSrs64Fo2w4ZjlVRWs1z3dELWvkPTwtHfG57fFbx5xsHaEWLHAgEG4IuCOIKyWFFClEGtDse9nO0g7jscB4i/11bZU1gLcso8wm4HnMPlj7nd7Qtki4uNvEEcQgBSsWrJAREQEREEIpRBCKVCAoUoAglgW292RhdyGwczwHibBV08d1hWPzODBub1ne0fJHgNvi1BSxtgByG/nzKyREEIpRB8LTGv6Clkk9COSW3PIw5R/OY15f8A4fcPLaaecjy5sjTzDGgX95ePBa+ufFQymMQO2R7Y7ccrLSyHuv0A9693q1wj5JhlPERZxj6R49d5L3D3uK32x/aPToiLALjOvLDJKeppcVhFiHNieRfZJGekhJtwIztPcAuzL4+l2Btr6KaldYF7Oo4jyJG9aN3g4BaxuqPmaNYgyenY9h6pY17PYeLtHhtb3sK+suSapcZfC6Sgnu18L39Vx2hhdaVv1JOtfk9y62plNXSiIpUELVg6juiO43MZ7N5j8NpHZ7K2lhPEHtynvBG8EbQQeBBQZWUqullJPRyeXbYRsEgHnN7eY4d1ir3MIQYIiICIiAiIgIiAIIVkcd1lHHdXyPbE2552AG9x4ADmgieURt2C7jsaOZ7eziVpsbYb7m9yeZO8oMxOd/lEWsNzG+iPzPHwAEoCIiAsJ5QxpcdwBPfbgFmvL6fY8KOme+4zNAyg+dK6/RDtsQXnsj7UnI51izHYpjsVIOsyF+V9rFvVd0k57i85PBq/QEbA0Bo3AAe5cm1E6PuEcmIyg5pXFkZdvLGnrO8XX77Arra1n318IIiLIIiIOL63sFkoayLGaUbC9omHDpAMoLvVe27D4c17nRXGY6qnY+M3DmZm3O3KNha71mnqnuB4r0mLYdFVQSU8zczJGFjh2HiORG+64Tg882AYi+iqXfQveHsmI6ov1Wy+yR1XjsvwC6e6a8wdsUqmlqBI3MO4j0Ty+O/iCDxVy5qIilBVNEHCx53BBsQRuII3FGVZj2TbW/tgNg/iAeT7Q2dytRBcYwRcHYRcEbQR2Kt0RWq2mLDeJxZtuWgXjce1n5tsTzVzK14/SRX9aE3HeWOsR3DMgyyqLKwVsB3va08pOofc6xWy2NpFxYjmDsQaVlIat3oRyVMlTAw2dIxp5F7b+7egrbESrmU/NUuxFv6tj3dpbkaO8vsbdwKpe+V/luyj0IiR75N58A1BfJVBhLWjM/0QbBvtu837+QKoDSTmeczrWvawaOTRwHxNhfcFLGBos0ADkBZSgIiICIoJttKCuomDGlx28ABvcTsAHeVxPSCWXG8UjoYHXjY853t3HaOml7gA1je5vNei1n6XFjfktPcyyjI0MvmjY/q5hbb0j72aN4aSd7gvU6qtCxhtN0koHyiYB0h2fRt82MHkOPaT2Lc9M2j2OG0MdPCyCJoayNgY1o3AAWC2URYBERAREQF5TWJofHidMW7GzMu6GS253onm07iPzAXq0SXQ4dq+0plppfm6sBbIwiKPOQM4G6Ek7MwvdjtxBy8QV1qGVr2hzTcH/wCII4HsXmtZOr9mIs6aGzKljeq7cJQNuR35Hh7143Q3TeWnl+RYhdkrXCPpJTYSEWAbKfNfa1pNzhYHg5bs6uYrraKqnqGvF2ncbEHYWnkQrVgERSghFKIIVJoojtMTO8xs/or0Qa5oYTvij/w2f0VscbWizQAOTQAPcFmiCEUqEBERAUKVjI8NBLiAALkk2AHaUErwusHTSOkiysLXPc28bDufw6R4/ZAjYPPI9EEmvT/TqOkaYmWdIRshN+O50w3hvqb3cbDfoavNAZqmb50xUFznOEkcEo2k+bJIOFrCzOFh2Abk81Gxqq0Ikc/51xAF0zyXxMl8pubfK8Hc432DgO+w6ygCLNu7sERFAREQEREBERAXk9OdBabE2XPUmAsyZo2+y8ec3s+5esRJdDgdLi+JYFKKetY98I6scrTdzW8o3nY9u/6N27hbYum4DpPTVcfSMka4cXNuA08pGnbGex2zkSvSYnhsFTGYp42vYd7XgFcqx7VTUU8nynCZ3McNojLyHAcmv4j1XXvxK3uZd+FdNClcew3WBV0T+gxGnfGR58cdr9roTZrh60ZF+1dCwTSylqxeKRr9lyIyS5vtRkB7f5bdqlxsH30VcM7H7WuB9kg27+SsWRKhFKCEUqEBEWL3houSAOJJAA8UGShfOr8bghZne8Bv7Rzmsj/ncQD4XXgNINacLbspgZnXsOjzMjvu2yEZ39mUN71Zjb2HRa7EooQ4ucOqMzruaAwc3uOxg7T8Vy3STWBNUyilw1jpZHHK2RjCQ0/umEdYj9o6wFrgDeq8P0PxnGS19a401PfMIyws32N2QXvf1n7e9dX0W0So8NjyU0fWIs+Z9jJJ7TuXYLBa4x+0eQ0A1YNp3CsxAiaoJztYTmZC7fmJPlvvtvw+K6YiLNtvcERFAREQEREBERAREQEREBERBo4rhFNVMMc8TJGng9oPiL7j2rnGO6m4HO6SimdE4G7WuJc1p9V1w5p7bldVRWWzsbcLnw/SWg/6lrRYF4ExAHJxtL7is6fWhUQnJVUkrCB5jzcn+HO3MP513FatRh8Egs+Jjhyc0WV6vmK5nS61qIgZy9vY+mkFvrMc/wC5fRi1lYcf18Y9r5SP/CvQ1WgeFSG7qOIHm1jWn3hfNl1V4Q79Q4d004+AeAnp+xpP1j4cP+Yi8DUn7oVo1OtOhHkvJPJlPM6/i7IF9dmqjCR+pce+ep/91v02rvCWbqVh/iAP/FdPT9jntZrazbIKeVxJtZ74owe4ND3faWqyv0jrj9BTGEX2PMRDgP4k5Lj3tXaKPBqWEWihYz2GAfct5rQNwt3J1TxBxzD9UFTUO6XEq1xPEMc6R+3eBJJuHZlXQ9HdC8PoLGCnbn/aydeTwc7d4L0KJcrUERFk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0600" y="1600200"/>
            <a:ext cx="7315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Welcome to the </a:t>
            </a:r>
            <a:r>
              <a:rPr lang="en-US" sz="2500" dirty="0" err="1" smtClean="0"/>
              <a:t>Treatz</a:t>
            </a:r>
            <a:r>
              <a:rPr lang="en-US" sz="2500" dirty="0" smtClean="0"/>
              <a:t> Store! Use your </a:t>
            </a:r>
            <a:r>
              <a:rPr lang="en-US" sz="2500" dirty="0" err="1" smtClean="0"/>
              <a:t>Treatz</a:t>
            </a:r>
            <a:r>
              <a:rPr lang="en-US" sz="2500" dirty="0" smtClean="0"/>
              <a:t> points to make your </a:t>
            </a:r>
            <a:r>
              <a:rPr lang="en-US" sz="2500" dirty="0" err="1" smtClean="0"/>
              <a:t>ChopBuddy</a:t>
            </a:r>
            <a:r>
              <a:rPr lang="en-US" sz="2500" dirty="0" smtClean="0"/>
              <a:t> happy </a:t>
            </a:r>
            <a:r>
              <a:rPr lang="en-US" sz="2500" dirty="0" smtClean="0">
                <a:sym typeface="Wingdings" pitchFamily="2" charset="2"/>
              </a:rPr>
              <a:t> </a:t>
            </a:r>
            <a:endParaRPr lang="en-US" sz="2500" dirty="0"/>
          </a:p>
        </p:txBody>
      </p:sp>
      <p:sp>
        <p:nvSpPr>
          <p:cNvPr id="28" name="Heart 27"/>
          <p:cNvSpPr/>
          <p:nvPr/>
        </p:nvSpPr>
        <p:spPr>
          <a:xfrm>
            <a:off x="4191000" y="2057400"/>
            <a:ext cx="304800" cy="3048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art 28"/>
          <p:cNvSpPr/>
          <p:nvPr/>
        </p:nvSpPr>
        <p:spPr>
          <a:xfrm>
            <a:off x="3995736" y="762000"/>
            <a:ext cx="533400" cy="533400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790576"/>
            <a:ext cx="3733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48200" y="790576"/>
            <a:ext cx="266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AutoShape 2" descr="Image result for sunglasses for animals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8" name="AutoShape 4" descr="Image result for sunglasses for animals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0" name="AutoShape 6" descr="data:image/jpeg;base64,/9j/4AAQSkZJRgABAQAAAQABAAD/2wCEAAkGBxQTEhQUExQWFBQXFxcYGRgYFxUdGBcWGBYXGhcYHRwYHCggGhslHBcXITEiJSksLi4uFx8zODMsNygtLisBCgoKDg0OGxAQGy8lICQsLCwsNywsLTAsLCswLCwsMi4sNzctLywsLjA3LCwsLywtLCwuLCwtNC4sNCssLDEsLP/AABEIAOEA4QMBIgACEQEDEQH/xAAcAAABBQEBAQAAAAAAAAAAAAAAAQIFBgcDBAj/xABLEAACAQMCAwUFBQQHBQUJAAABAgMABBESIQUxQQYTIlFhBxQycYEjQlKRoXKxwfAVM0NiY5LRJFOCouEWssPT8QhEVnODk5TC0v/EABsBAQACAwEBAAAAAAAAAAAAAAABBQIDBAYH/8QAMBEBAAEEAAQCCAYDAAAAAAAAAAECAwQRBRIhMRNBIlFhcYGhwfAGFDIzcrEWkeH/2gAMAwEAAhEDEQA/ANvG1OopvL5UDqKKKAooooCiiofi3amztnEc9zDFIQDpeRQcHkSOg9TQS5NJp/OuVndRyqHidZEbkyMGU/Ijau9AgNLSEUA0C0UUUBRRRQFFFN50BjNAp1IRQLRTc4p1AUUUUBRRRQFITQTQBQJp9T+n+lJT6KAooooG8vlTqKby+VA6iikJoPFxziS21vNO24ijeQjz0KTj64x9ayj2Y9jzdL79fIl0L0SM6yIC0biRtDDP3WXO4wVwo3B8Nv8AbJOY+D3ZHMrGv0aVFP6E1P8AZC07qxtI/wAEES/URrn9c0FOvPZebdjNwi5kspf92WL274zgMGyRz5nUB0FHA/aYY5/c+LRe53I5Sf8Au8g6MGJ8IPnkrsdwdq0iq7247Iw8St2hlGHGTHJjxRvjYjzU7ZXqPXBAWFWyMjcUEVg/ZDjt9wwyQlWuI7dtFxalsyQ9RLbsfijZfEFP8dVbP2f47BewrPbyCSM+XNT1VhzVh5GgkQaWkIrnLOqgFiFyQoyR8TEBR8ySKDrRUXwDtBBeI727h1SR429GRiPyIwwPUEVJc/lQHOnVznmVFZ3YKqglmYgAAcySdgKzDtD7R5Z+8ThoVIkz3l9KPs1A+IxKfjI33IxtywQaC79qO1tpYJruZQhI8KDeR/2VG5+fIdSKpcHH+L8VGbGNeH2jcriYBpnXzRNxy9MeTVEezb2frdSf0le65lc6oVmOWlxynkB6H7qcsAc9idmAoMt4h7J4O7ea7uLq/nCnGtzgueQVQdW5wMa8ctxzrp7HuI3EUl1wy8bVLbaHTLaiI5FBKasDIXUmP2yBsBWn1mVtEE7VSkf2tgC30aNf/DFBptFNzTqApCaCaAKAApaKKAooooCiiig85uNwB1P6UvvHpn6+vWugiGc43pO7A/huelAzvsbEfr8v9aBKeeOuOf8AO1dBGP1z9ab3Q+n12oKH7a2J4Ncg+cBOPWeP9aufBJNVvCRyMaf90VXPaxaa+EXgGcrGG5nkjq/7ga7ezHiIm4datnP2KDPqg7t/+ZTQWS7u1jAZzpXqx+FfLUeg9eVd681/cpGhaT+r+8cZCr1LeS+Z5AbnAyap1xxX+inj1sZOFzEBJM6vdHb4VJ627fdP3OXLSKCO9qPD+4nt+IoMLlba59YnP2Uh/YfbPPxAdKq97BPYzG+sNn27+D+znQHdiByYbnI33JG+dWv9o+GLeWc8BwVmiZQdiMkeBh8jgj5ViEna/Tb26Rr317IigRj7rjwsX8gGVjj06DepRLRk9q9gLVZ3fSxJBhG8isFzpIG2OWHOF8Q3HTNuL8Z4nxK5SUK0ERR+5G4SFJFaMyE5BaYoxwcZGrIAG9L2e7CiOQzXLrK5IbQFwiudyfXB2GwG3LyvItWIBxz/AJz8qaRNSkT9np7EpPwyR43RVEiA574IDhip8LMd8qfPIwedw7Oe2OFo/wDbkNvKqsfCrFJWUAsqDcq/TS3n8Ve17AgbHf8AnNVfj3ZxZdTKAsh+IMDokxyDgbhgOTrhh6jamiJeS54tcccfXLqh4creCAbGYqebsPi359BjA3y1SI4ULy6g4eg026KJrgKMAQocRwjAwNbdNjgZquM93w0BgGns9soSO8gHXBAwV9eXmF51pPsbaKaC4u1ZWkuJ21DI1xxx+CGNwCcHSNX/ANSh3loCIAAAAABgAcgByApj3ChgmfEdwvXA5nHQevLcedVXjXap3ufcLALJc85pW3itE/E+Pjk8o88+ZGKmeCWsUOqNZDLNsZnY6pGY8jIRsvPwpsANlAAqGSVJrN7RtfaWV+kdiFPoS6N+firRZ5NKk/znpWX+y+T3jinGLjcoHSFT0IUsDj/7an/iFBpvfZ2xnPrt1pO/6dem/riumgdOfqTSiIeXn+vOg5GUgcuecb707vTvty57/u2o7ofwG5/Kn90P5JoHCloooCiiigKKKQmgCaAKAKWgKKKKCpdp7qS5M3D7dEbVEVuJZCe7hSVSqqAvieUrlgMgAYJO4qpcH4ceGQrbrxyyjCFiBJDHrGo5I3uOWSenWqR7We00gaS2idkWae5kn0kjvNErW0aE9VCW/Lkc+lQfYrsRJesoCgnGTkkIq9Gcjf6D/Wsaq4p7t9jHrvTMU+XWZntEe1rT9opP/iGw/wDx4v8Azqge7Hd3EI45w1oLjOuFkURqW+IoBJ9mSfF4ceLfnXTjfszhsrdpZJ4ww2VBEPG/4QdWT+W2M1Su5X8I/IVzXMqKJ1VC6xOAVZVHPauRMdu0/XS68Fu7u0tfdbbjXCHUAhGlm+0jB5BDkjA5gMDjOOWBUd2a7KXVrreL3G+mcks8d4O8YE5IGtMDJ3PmedVZrGM840P/AAiuE/BYT9wA+akj/pURm257s7n4Xyoj0ZiWu8Iusv3c8EttPjISUDDgczG6krIB1wcjyqbrBbPis9gVGt5rUkZiLkAHmGU793IOauo5jcEEg6n2b7WxXCDDGT1VSZMeUkKZZG82UNGeYYZ0jrpriqNw87kY9yxXNFcamFnqP4xdxxIGdWdicJHGpaWRsE6EUbscAnyHM4FcuKcdjhUsQRjrIGij+skgA+i6m8lJ2rK+P9sprqQxWkjoDkSTDKFlB+BADqjh9M6nJy3RVymYiNsLduquqKaY6yv8kd8cn3WG2Tobu6jUkY6qgOPkaq1n2cmtriSWDi3C7EyKVZIrskYOc+F1255HkeWK6dk/ZHJcoJXIVG3DSaiz/wB4KuNj5k7+tRfG+z8FvO8Sd3MEONYQAE4GodeRyOfSuavJppjcx0XOLwW5fuTapqp5o7x1nXv6a37NrDwiz91tpLeHjvD4RIxaSSPBmYnn9pryNtgRjHzJNTfDeKGFBHFx7h0aDOFW3ixknJJJlySTkknckkms5WBRyVfyFI9uh5op+grT+eo9Sy/xS/r9cfNq6cXkkwv/AGg4exPIdzEDn0/2gb03srw2TgcBJaO8s5JQ8twgKyQ6tKd4y6mV4lwCSCCAScHfGOXnAY3GVGg9Mcj9PL5U3sBxmW2vkgYkwXDi3nhz9m6Snu2JXlkBsg89sZwTXTavU3I9FSZ3Db2HVq5HftMdn1mBS1Edj5mextGc5Y28JY+bd2uo/nmpetrgIRSZp1FAUU3OKdQFFFFAhNAFItOoCiiigKqvtIuWjtEKsVzdWgJBIypuI9Q26Ec6tVRXabgSXsBgkZ0BZGDIRqVkcMpGoEcx1FB8w+01c8QlXymuF/zXc7/+JWvezzitvZcPmnkI1tIV0DGttKjQoH1Y56A1lntggMXGLgEYBdJB6h0Rj/za69NcmVcm3qY9r0fAcKjLpuW6p1HozOvOInsle0HHJbyUySnz0qPhRfwr/r1qKoFP/f8Av/n+fWpmZqncve27dNqmKKI1EdvYbypKKKhtiHi4ygMMmfw5/Lf+FUyCJnYKilmJwAoJJPoBuTVz402IJPlj8zj+NSXs07NBo2uXaRdWUTRI6EqDhiShBIJGMZ+7Vthftvn34omPzcfxhQ+JWM8TD3iOWNiNu9V1JA8tY3q0+zCxSW4RHICvKisScDSMkjPry/Krrx/smktvJHG8wbGpQ00roXG4yrsRvyyN96zjsmdpFPQr/HP7q3ZHS3Mq3g0c+ZRTvUzuI9k6nq2ft/24zm2tGwg8LyL97+4hHJehPXptzzkGkoqnuXarlW5fR8LBtYlqLduPfPnM+uSsKAOv8mnJ68qR61urfkQmq850cRgb/Fhb8nX/AEqwVVuOyEXIK7sAuMfi5r+uK7sH9cvM/iqI/LU/y+j6A9nFy5uIELHT/Q9i5XO2stJ4seeDzrSKr3Z7svHbSCUFjJ7tBb6SRpWOFcAKAM7k7k56cqsNWjwQooooCmjanUhoForn/mpKDoRQDS0hFAtFIDS0BSE0tQfbTgPvtpLAGKOVJjcEgpJggHI3wQSp81Zh1oMc/wDaR4egubWcMNbxsjLkasI2VbHPB1sM/wB2qtw2fvI0YdRv8xsf1qu2dk0s7R3LyIYwVZzl+6KNjxDOdAOxxyznpVkuLFoD9oywFsfa6Xa0nzjD6owWicjmApU/3eujIs+LTqFtwfiUYV/mq7TGpeikp0NrOwJSJbgDrbSxTH/Ird4PkVzXOXWm0kM8Z8nhlH71qsqxbseT3NnjeDcj9yI9/R05/P8Af/1ptc45dWyq7HyEchP5BafxBJY4y7xPGOhmHdazjkqvh5D+yp9SKinGuVT2ZXeMYVqnc3In3d0T2iclUiXd5GAA899v1xWp2r29pDHFJNHGEVV8TICcDc+Ijmcn61QfZv2ekvLhrmXIjQMFb/FIIXT+xnVnoQvnULDczcKu5Vlt7eeQbf7RH3ikE5Eibjn5+tW9m34dEUvnfEsyczIqu/69zWR2hsycC6hz/wDMj/8A6rNuL24t+JSqMd3OBIh6HXvt6atYH0qwXftfia17scMtu/YEMSqGEeoTTk/In6mvFxDsTN/RFvIFYzxa5Cm+oQyHVpA55XAfHTU/Ws66eamYlz416ce7Tcp7xLhSgedR3Z24lnXAXvHH3UK96wA5iMkF/wDg1H0qQuNSH7SOVD5PDKp/JlFU1eLcpntt9Ix+OYl+mJ54pn1SUmgH8q4pNn4UkY/3YpT+5a9DWdxgt7tKij70+mBP807KKiMa7Pk2XOM4NEdbkfA1hj5VUI7l2vFkiXW6yKyLjIbuyCMj8Ph39M1ZZF1N3ZdZ2P8AYWhaRm57PNpEaJyyy6j8udeziPChZWcssxVZpvsxHHsoXHhiBznQPib8WkAk5OqxxcebcTM93juO8XozZpot/pj1+crN7Ge115d8QlWQiQyDvJ5WzlYogRHFGoIRB3kmeW+o9d63ast9gPZo29k1y4xJckEZ5iFMhP8AMSzeoK1qVdTz4ooooCmgUAU6gKKKKAooooEIoBpC4H7qCR570Dq8nFLBZ4mjcsoYfEjFXQ9GVl3Vh516VYUmrPl/rQfJfa3gV1wm98bMX1F45+YlUnc7533wynzxuDk6j2cue+tkYrEAw3Ef9WfxbY23zscnz3yBpnajs9b8Qt2guFyp3VhgPG/R1PRh+R5EEHFfP/FeEX3AJjkd9aO2zYIjf58+6lx+ePvAURMLwvZCxmyJLaPPPK6kPr/VkV2k7MW0CFhcXNtGOq3cqKPqzYFRvDO0LXSo1oukncvMCETBwwUDeZh5LsMjUy5r2yLbQMjzGS8vGOI1cB5WbH9lCPs4l2zqA26tUseqrcRtL5pQ1nd8QvLYjJBnuEwMfdlbwyjn8IJ6YPOvFw604dJK+tGMyncXMk4Yv0BygB32wd/StCuIpXRpb6buIgNRhikI0j/FnXDufSPSOmWrknAo7pV763SO3U6o4SiiQ9dchG6Z2PdjB/GTkqCdu/CuJqFWNFwFRSFCsoVTnC8gAcg+HmOoFR3bO2s7iIe9hY9OdMhcKy56KSPF+zv8q9CdjY02guLmBPwLIHUfLvVYqfUGuidmIY21JAksnWa5dpGHy1Bjn0Gkb86MWeez3h/D9feM6yTLIwjSRgowGOhwpA1HTg9cHptWo3XFtIB0kZIGwZsEnAOw2HmTsK4T8KdxpmhtJ1/D3bLgehbXk/l8xXA9kbfGlGuIUPONJ5AuPLGo6R6KQKJlSu1MXDsu80SGTJOI2kVyMnxEICozgnJ6YptnwbiOpGSa+trMjOIpppJQAeXd5VxkeSHHkavkPZqOAarNUilAx4ssso38EjHLjn8YORt8QGk8LCBZNZtmayuI2xLCQGjVzvh4s6SrZyJIypYHOTyobefh3DLe4yFv72Yr8SPeTa1/aQ4ZfqBXeDsFw9W1e7h26mR5Hz8wzEfpSTyxTyJBfwiG537qRWYB8dYLhcMDyzGcEZ3Bomu57cEM5uYB/aBf9ojH95UGJl/voNXmvWh1em67mBDoWOGJASdKqqjHM7Cs44RZSce4mqYK2sW7HfwxA779JJCMenqFrhxPiNxxi5WzskPdZzvkAgHeWQ/djHQfLmSBW+9huykPDbZYIzqc+KSTG8j43Poo5AdB5nJJlELBbxKiqqgKqgKFHJQBgAegFdKYT5YpQ486hJSaTFIWHWlDDzoHUUCigKKKKAooooPKIDqHkP3/APrQIT1/hy5n91eo00b/ACoODRE8tt/0x/0o7s8sDnnP7q9NIRQcBGfwg7Y6bVEcWsvfFa2O1t8MzdZcc4UzyHRnG4+FcNkpOnfIrw8Xv1tYC+ktjCpGvN3YhY419WYgemcnYUGMe0b2eab63/o+d/eJfgg3+wiXIMgdf6uFeWCOZwM8qhbbtYLC6kingmEhwHuJFxPJ66DssORkIpxgAnUeW6dl+CtCHmnIe7nw0zjkMfDEmdxEg2HnuTuTXHt5wqO5tWiaJJJJCI4i6Bu7eQhe9Gd/ACXOOiGgoPCuIpeyLMxBt48GFMH7SUEgzup3CoQVQEfErn7oq0E53BzVa7U+xpmk7+wumhkVVVUkJ0gIoVVV03UALyIbPnVSueL8W4acX1szxjbvV2GM7faR5T6EA1O2M0tR00un+fSqXwPt9BcYCuyN+GRf/wBhlcfMipqTtPAn9ZNCvzlQE/maMdJnFGmo6242sm6KSPPDBT8iVAb6Zrnc8cRCFZ40YnAUsNRPkBnJ/KpEuo+lQ/HYTqWeDBuYxgKP7aLOXgb1O5Qnk/oxqE4t23tYs67gOfwx+I58vDsPqRVdg7S3/EGMfDbVsZwZSAdPqWP2aH5k1CYiVk7SdqLQ2wafTJDKoZIvvvtsV6qwz8W2k/lVJi4dc8RltEW6ZbWR9EUsuVKSr4jG5UAPcAbKcgPjIIJYC+9nfZLG100nEftJO7jkMaHELuxcSEnAJOpdRUAAGTqK1C+4FBLbG2aNVh0hQqALoxupTHwFSAQRyIqGURpDcH7MLw/LwZkDhfeMqveOyjHfqVAy2/iT73MeLOufjjLeIEYI8JByCCNiCOmKj+zN5Lh7a4Oq4gwC/Lvomz3U4HQsFIYdHRumMzSqFG2w5/nRLgsXLI/d05cvnR3J/f8AvyK74p1B5e7JHLlnPqacYzvsN+vkK7EUoNAtFFFAUUUUBRRTRvQHOnUUUBRRRQIRUc9r3k6u48MOdAP+9ZSGk+iEqD/iSVJUhFAtcpYQxQn7hLD5lWXP5MfzroDS0BXi4twyG5jMU8aSoeauoIz0PofUb17CaAKDGO2/sTRgG4cFjwCWR5JG1eSpqzg/M/lVItOwnG7dSVhECKCWcyWigAcyX1Z+pNfT9cprdHxrVWwcjUAcHzGeRoPkyyXiNxJjF5dIGIIhaRlbGRs6hk05+9yxVj4V7GuIXL6pI47OMn77l3x54UsSfmVr6UApaDNOzfsYsLfDT6ruQY3fwxgjr3ancftFq0a2tkjUJGqoijAVQAoHkANhXWm8qBDENQbqAQPkxUn/ALo/Kn0UhNB4eIWvjjmX448j9qJ8d4n6K49Y18zXtFLiloCiiigKQilooEBpaQigGgWiiigaN6dTeVOoCiiigKKKKAoqncPe9ummuIbpYYxLJHDE0SPGwhkeJ2k+GQlmQkFZBgHltv7uHdqB3wtbtBbXRGUGotFOM41QyEDVzGUIDDPI86CxEUmr86Umk00CgUtN1ee1Vv8A7V9/I0NhGLlkwHlLFbaMkAgGTBMjYIOmMH1K86CzUVVY768gu7eO5eGWK4LoDHE0eiYRtIoGZHLLojkBJ6lcdatVAUUVA9sb+WOFEt2VLieVIImYZCM+WZ8ddMaO2PNRQT1FViRr60XWSb+IDLLpRLpR1K6Asc2Pw6UO2xY7GX4JxuC7iEtvIsiHqOan8LA7q3od6D3cvlQKMUcvlQOoqN47x63s4+8uJFjB2Uc2dvwoo8Tt6AVGJdX9wNcaJZR8175TJcOPWNXVISemWc+YHKgstFQvZHiUs9vm4VVnjkkhlCZ0a43K6lzvpYYYZ/FU1QFFFFAUhFLSE0Caj5H9P9aKNHz/ADNFA6m8vlTqKAopvL5U6gKKK8PG7/uIJJcgaRsWzpBJABONyASM4oIrsHKDZDHNZblSDt4luZgc+W4/WuXaaKO6t3YJrltyWMTAatlzJCwzgh4ycdMlHHIGqN2X47PMsjWUdwsDvJLqlmgXUzyOZGCLaTaE168amC5DAE4OIFO3VusneR3sivoaPJk20E5Ckf0YchSSVBHh1EDAJFBfIu0lxbym0hQ3xKhopC/9SrcluXOTpAwVbd2G2CfEVjteKQr7wLhLi4JPeQsCtu6BiVSM845BqbDcjkBhhQRXOxna22tURVKvajAeUFWKyNsryuSjjOMZeIA7AMMAVpnEe0lrFCZXmj0Yz8S5PpjO315dalCky8ee+aRJlERBCQ2T6vtmYqgkmOB3sQdsFB4VAJcE4AvHDFjt1S2Ql5ANTctR1E6pZCNl1MG+eCFG2Bm3HOKPcwPcSRtBDEwkSTJjeH4SjB1jndWIK81QkMMqAagLLt3bxFmW8lLszOxaXIeRseJieGZbAAC5HhAAUCoS1ztK2brhiDn7zJJ8lS0uQT+bqPrVjrFbPt2hureeUu5OuKCYSQywEv3ZkiYLBDJE7aUALLkagcFc1tQoCq32tfTNw1jy99x9WtLpR+pqyVnPtP7RJHLBblJZJCySxJCUVzKjEhmeQFY41AGdjnUc4CnIXy+vViwz7J1fomeRbyX+9yHXA3rKu2sUnDb83NsyxCZTLg/1bMhHfJIBtoJZXB5hpHIPSjtD2jlhjje9kkhVyQn2qNq2GpTjhviUgjPNTnrtVUuOPWlykEL3bOkGe6V5uXlkyWManGwGqTbA8qwuUzMdO7dYriiv0o3Hafv5rDxr2i3V7Gi28Zs42GJCxzMxZcFUxjQoJOGO52OAMgpb+0y9tYWjliW5YDEUxyCOQ+2RR48DfK4LYAxk5EZYzL4k5OuNQIUNuMq2FdxpYEFWVmVgRg8wCeRXkWJctI2+FCkhcgajqdVRckKGY7swChjkDg8e/wCLy6XU4eDGNz8/x89+rX0WL2d2Hvlw9/cyd8IcYkYjSZSNWQPhRI1IIUbAuD8S5rUrO7Ei6lB0H4WO2sfiA56fInnzG2CcGv5IeHu0M08sIkKTPD3rBWIJ0s0X9Hsm5G41HVpGc7VJWPtFBPdwXLSu33XuI0eRj01y8OCZ6DU46AV326dU9VJfriuuZjt5e5p/YxwyXMg5PeXOPXQ/dE/nGasNUT2U8cjmheGJZEELMCkwHepIXZpVcqAG8Tg5wDlmBG2Te6zahRRSE0CE0oFAFLQFFFFAUUUUBTeXyrzmc5A9d/l5U4TH8/Q9T+tB6Kp/tTtXexlZOUUcsjjJGVWJ8Y233xz6Zq0GUgkbH/XFVT2l8bmtbCSWLuTk6GWUEhw4KHThh4skHG+QDQYV2k7Vzx2cNhH9nC8NvI7LnVKGt4gUJ6IGD5HXP50StQm7Fd7b2/eCU6U0xzRI0qtEzM6qygjTgs/jLBcEAagATB3XYPSQPfLZcnGJS6NnywFYE/Wgiuyg2vOo90lyPPLxhP8AnKH6CrVx/wBm09rZJcSNr7vQ0sYkZsKSNWle7GCMgHxHqakOxvYyXW6Wq96QBJJPKhWBjF9pDbJvl1aZY2dgRsgGBg6pzh/a64vWPD5Lef3pyIp4zHEII4mwJ3Y4EigIWK7nJ07nkZGe+0ntPPPO9qTogt5ZVEak6Xk71y8zfidiSfIZ25kmmVo3aTse7zSe8P7rcJhXeVSLe40gBZ0kHIsoBZcNvk7Z0jw2Xs/1De6jkyNu4VpfqNRTNQI7szGzwFRkk39iFH95kuht68v0r6t4JCUhVWYMw1ZIJI3ZiME88A4+lfP9/wBlhBajwyxxo+uMMGSW5unUJAqoBrTTuQOniOW1eHbux/CmtLG3t2bU0aKrEkklubAEn4QcgDyUCgsBNYf25je24qssgWQC1vZUBJw41zyaDn/DYKR0FbSspJHL/r1rEPaLxqWXiiQuIZFt+806AdUkU0aiWKTLHcqSMbbHO2RUTMR1lNNM1TqGU9p+0M99cPPcOWZjsN9KL0RR0UfruTkkmomrxN2OgbeO5MPpPHgA+WskFv2ggFeVOx8SZaW9gdR9y3JklbHQKwXBP1+tOaEzRVE6mD04c03uOSw0WhLEPpbBurruwG0tjwlcbHYYqS4DfScNF7NGoeRWgZC51YV1uF1k4GrS7IdwASoOOVEty8OieWF1gcKpSIqZII41CQpqkBU+EZJK7szcia63MiyrJLHFO9o6iJlk7sXDxkhzKojGnKSKhUb5wwOx254vTzb3HL2+LvnFp8Pl5Z8TW56dNffz6M+vrySaRpZXZ5HOpmY5JJ6muFW49jIyRov7XTzxIWSUD1RQwB9NVSdl2Qt4mDSSNcDIIREwrY3wZAW0g43yq5zjI510TVEd3BFFUzqIaB7Nbd24ldsMKkc8TPkka3e0nDqNvEwfSxHkM9N9irBfZjwWSXizT62+zMks2GbQZpydKEDA82IH4BW498eW3p9DvSJ3G4KqZpnUu5NKBXnaQ46bg/8ArTi5GeW36/rUsXeikFLQFFFFAUUUUDQgznG9N0DoBn5U8mgCgQKP5868nEuGxTRvFLGskcgIZSOYP7vPI3B3r20UGULDNwUtEE95sQGlSRQe9tstymCKSyEnZwCdm8sCYluVvY9Tv7xDqXHhwrybFEhgyCT11zMQuNWNO4tV9Z96xjI+yPil/wAT8MZ81wMsPIKu4Y1CcR7BwvO88BaymIB7230jU5LFi6EFG5joCctk0HXhXZOSEArcyKSBlGPeqo9GbDs258TEjJ2UDAHWLsy4kMnfya2CqzawSVQtp8JTu/vNsqLzO9V3ifaLinDTm5t/frYbe8W66XHhzl4SWxuDuCF5b52PA+2KAeEwy6yupUCHWw+UmgE+ils71KEzxnsepzLK8tyoyWjbDKo6lYgMSgAbo2ptvAwIw3K+497jHrllHdBQy5LSQzLjbu38UkchyDoYuCPhz4mXna8f4neqPd7I2qH+1u20436RINbbbjJANezhHYONWeS6drqbBVXJKJGrYLd1GpxEdYLAjcbYIxRLwdmeFS3t0L+9Xu0hLC2tTzjP++lH+8IwVHQEEdDV/C15eHK24k3kXwlthrXmrHG2d9+gbVjavbUBjRg9KpftC7CJfKssRWG7i3SQjwMBkhJPNeeG5rk+oq71xuguk6vhAyeuQN8Y6j060nqmJmJ3D58SeWJ+6uEeGUjVgDZlBxrWRxo0HbffnjY09+FrIS3wt1dCeeOWW3fAP3thkeHPLaLrgMdxHJ71Ek7yDOhwCEAzojU/dx1YbliTtsBS+K+y2SJNVjctlUA7iYAxsQBsrDDR5OTvq3YmuK5i662+i3scSiZiMjrHs+/nH99Ypr8JJUqZGKnIPTIPPJG5+mml/okkYMjgehB2+ZGfzzXju+K3Nu7RXNpLHIoJPhLIQPvKyAgrz3GRtzpOHccmuWC2trNOT1RPCPmxOF/4sVw+Bkb1pcxmYMxvm/t7IeHrGdviP3iSC3mNecgjOdLZU7YwM6eZee4k92thqlyoZnBUQKxwHkIGnHLGOeRgYxm08M9nN7Ouq8kW3UjPcxtqlJ8jL8MZ6ZUHmfOr9ZdnobNEFrGERV0SJue8jJJJYnJZ1LMwJzkFh94Y7bWLM9binyOJRTunH6R9/e/+n9j+zUdhbLBGS7fFJKfikkbGpz+QAG+ABz6zgUURrgADkKdXcpnPuwOg/Knd2OeBTqbyoHUUUUBRRRQFITQTQBQAFLRRQFFFFAYpp2p1FAVyS2QMWCqGPNgBk/M8zT+VLmgU00UAU6gKKKKAooooEIoBpaQigbNCrgqyhlPMEAg/Q0qIAMAAAdBypQaCaBCaUCgCloCiiigKKKKBvKnUU3lQOooooGp1+f8AAU6iigKKKKAooooCiiigK5DkPn/rRRQdaKKKAooooCiiigKKKKBp5j6/woT+J/fRRQOooooCiiigKKKKApGoooPLRRR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AutoShape 8" descr="data:image/jpeg;base64,/9j/4AAQSkZJRgABAQAAAQABAAD/2wCEAAkGBxQTEhQUExQWFBQXFxcYGRgYFxUdGBcWGBYXGhcYHRwYHCggGhslHBcXITEiJSksLi4uFx8zODMsNygtLisBCgoKDg0OGxAQGy8lICQsLCwsNywsLTAsLCswLCwsMi4sNzctLywsLjA3LCwsLywtLCwuLCwtNC4sNCssLDEsLP/AABEIAOEA4QMBIgACEQEDEQH/xAAcAAABBQEBAQAAAAAAAAAAAAAAAQIFBgcDBAj/xABLEAACAQMCAwUFBQQHBQUJAAABAgMABBESIQUxQQYTIlFhBxQycYEjQlKRoXKxwfAVM0NiY5LRJFOCouEWssPT8QhEVnODk5TC0v/EABsBAQACAwEBAAAAAAAAAAAAAAABBQIDBAYH/8QAMBEBAAEEAAQCCAYDAAAAAAAAAAECAwQRBRIhMRNBIlFhcYGhwfAGFDIzcrEWkeH/2gAMAwEAAhEDEQA/ANvG1OopvL5UDqKKKAooooCiiofi3amztnEc9zDFIQDpeRQcHkSOg9TQS5NJp/OuVndRyqHidZEbkyMGU/Ijau9AgNLSEUA0C0UUUBRRRQFFFN50BjNAp1IRQLRTc4p1AUUUUBRRRQFITQTQBQJp9T+n+lJT6KAooooG8vlTqKby+VA6iikJoPFxziS21vNO24ijeQjz0KTj64x9ayj2Y9jzdL79fIl0L0SM6yIC0biRtDDP3WXO4wVwo3B8Nv8AbJOY+D3ZHMrGv0aVFP6E1P8AZC07qxtI/wAEES/URrn9c0FOvPZebdjNwi5kspf92WL274zgMGyRz5nUB0FHA/aYY5/c+LRe53I5Sf8Au8g6MGJ8IPnkrsdwdq0iq7247Iw8St2hlGHGTHJjxRvjYjzU7ZXqPXBAWFWyMjcUEVg/ZDjt9wwyQlWuI7dtFxalsyQ9RLbsfijZfEFP8dVbP2f47BewrPbyCSM+XNT1VhzVh5GgkQaWkIrnLOqgFiFyQoyR8TEBR8ySKDrRUXwDtBBeI727h1SR429GRiPyIwwPUEVJc/lQHOnVznmVFZ3YKqglmYgAAcySdgKzDtD7R5Z+8ThoVIkz3l9KPs1A+IxKfjI33IxtywQaC79qO1tpYJruZQhI8KDeR/2VG5+fIdSKpcHH+L8VGbGNeH2jcriYBpnXzRNxy9MeTVEezb2frdSf0le65lc6oVmOWlxynkB6H7qcsAc9idmAoMt4h7J4O7ea7uLq/nCnGtzgueQVQdW5wMa8ctxzrp7HuI3EUl1wy8bVLbaHTLaiI5FBKasDIXUmP2yBsBWn1mVtEE7VSkf2tgC30aNf/DFBptFNzTqApCaCaAKAApaKKAooooCiiig85uNwB1P6UvvHpn6+vWugiGc43pO7A/huelAzvsbEfr8v9aBKeeOuOf8AO1dBGP1z9ab3Q+n12oKH7a2J4Ncg+cBOPWeP9aufBJNVvCRyMaf90VXPaxaa+EXgGcrGG5nkjq/7ga7ezHiIm4datnP2KDPqg7t/+ZTQWS7u1jAZzpXqx+FfLUeg9eVd681/cpGhaT+r+8cZCr1LeS+Z5AbnAyap1xxX+inj1sZOFzEBJM6vdHb4VJ627fdP3OXLSKCO9qPD+4nt+IoMLlba59YnP2Uh/YfbPPxAdKq97BPYzG+sNn27+D+znQHdiByYbnI33JG+dWv9o+GLeWc8BwVmiZQdiMkeBh8jgj5ViEna/Tb26Rr317IigRj7rjwsX8gGVjj06DepRLRk9q9gLVZ3fSxJBhG8isFzpIG2OWHOF8Q3HTNuL8Z4nxK5SUK0ERR+5G4SFJFaMyE5BaYoxwcZGrIAG9L2e7CiOQzXLrK5IbQFwiudyfXB2GwG3LyvItWIBxz/AJz8qaRNSkT9np7EpPwyR43RVEiA574IDhip8LMd8qfPIwedw7Oe2OFo/wDbkNvKqsfCrFJWUAsqDcq/TS3n8Ve17AgbHf8AnNVfj3ZxZdTKAsh+IMDokxyDgbhgOTrhh6jamiJeS54tcccfXLqh4creCAbGYqebsPi359BjA3y1SI4ULy6g4eg026KJrgKMAQocRwjAwNbdNjgZquM93w0BgGns9soSO8gHXBAwV9eXmF51pPsbaKaC4u1ZWkuJ21DI1xxx+CGNwCcHSNX/ANSh3loCIAAAAABgAcgByApj3ChgmfEdwvXA5nHQevLcedVXjXap3ufcLALJc85pW3itE/E+Pjk8o88+ZGKmeCWsUOqNZDLNsZnY6pGY8jIRsvPwpsANlAAqGSVJrN7RtfaWV+kdiFPoS6N+firRZ5NKk/znpWX+y+T3jinGLjcoHSFT0IUsDj/7an/iFBpvfZ2xnPrt1pO/6dem/riumgdOfqTSiIeXn+vOg5GUgcuecb707vTvty57/u2o7ofwG5/Kn90P5JoHCloooCiiigKKKQmgCaAKAKWgKKKKCpdp7qS5M3D7dEbVEVuJZCe7hSVSqqAvieUrlgMgAYJO4qpcH4ceGQrbrxyyjCFiBJDHrGo5I3uOWSenWqR7We00gaS2idkWae5kn0kjvNErW0aE9VCW/Lkc+lQfYrsRJesoCgnGTkkIq9Gcjf6D/Wsaq4p7t9jHrvTMU+XWZntEe1rT9opP/iGw/wDx4v8Azqge7Hd3EI45w1oLjOuFkURqW+IoBJ9mSfF4ceLfnXTjfszhsrdpZJ4ww2VBEPG/4QdWT+W2M1Su5X8I/IVzXMqKJ1VC6xOAVZVHPauRMdu0/XS68Fu7u0tfdbbjXCHUAhGlm+0jB5BDkjA5gMDjOOWBUd2a7KXVrreL3G+mcks8d4O8YE5IGtMDJ3PmedVZrGM840P/AAiuE/BYT9wA+akj/pURm257s7n4Xyoj0ZiWu8Iusv3c8EttPjISUDDgczG6krIB1wcjyqbrBbPis9gVGt5rUkZiLkAHmGU793IOauo5jcEEg6n2b7WxXCDDGT1VSZMeUkKZZG82UNGeYYZ0jrpriqNw87kY9yxXNFcamFnqP4xdxxIGdWdicJHGpaWRsE6EUbscAnyHM4FcuKcdjhUsQRjrIGij+skgA+i6m8lJ2rK+P9sprqQxWkjoDkSTDKFlB+BADqjh9M6nJy3RVymYiNsLduquqKaY6yv8kd8cn3WG2Tobu6jUkY6qgOPkaq1n2cmtriSWDi3C7EyKVZIrskYOc+F1255HkeWK6dk/ZHJcoJXIVG3DSaiz/wB4KuNj5k7+tRfG+z8FvO8Sd3MEONYQAE4GodeRyOfSuavJppjcx0XOLwW5fuTapqp5o7x1nXv6a37NrDwiz91tpLeHjvD4RIxaSSPBmYnn9pryNtgRjHzJNTfDeKGFBHFx7h0aDOFW3ixknJJJlySTkknckkms5WBRyVfyFI9uh5op+grT+eo9Sy/xS/r9cfNq6cXkkwv/AGg4exPIdzEDn0/2gb03srw2TgcBJaO8s5JQ8twgKyQ6tKd4y6mV4lwCSCCAScHfGOXnAY3GVGg9Mcj9PL5U3sBxmW2vkgYkwXDi3nhz9m6Snu2JXlkBsg89sZwTXTavU3I9FSZ3Db2HVq5HftMdn1mBS1Edj5mextGc5Y28JY+bd2uo/nmpetrgIRSZp1FAUU3OKdQFFFFAhNAFItOoCiiigKqvtIuWjtEKsVzdWgJBIypuI9Q26Ec6tVRXabgSXsBgkZ0BZGDIRqVkcMpGoEcx1FB8w+01c8QlXymuF/zXc7/+JWvezzitvZcPmnkI1tIV0DGttKjQoH1Y56A1lntggMXGLgEYBdJB6h0Rj/za69NcmVcm3qY9r0fAcKjLpuW6p1HozOvOInsle0HHJbyUySnz0qPhRfwr/r1qKoFP/f8Av/n+fWpmZqncve27dNqmKKI1EdvYbypKKKhtiHi4ygMMmfw5/Lf+FUyCJnYKilmJwAoJJPoBuTVz402IJPlj8zj+NSXs07NBo2uXaRdWUTRI6EqDhiShBIJGMZ+7Vthftvn34omPzcfxhQ+JWM8TD3iOWNiNu9V1JA8tY3q0+zCxSW4RHICvKisScDSMkjPry/Krrx/smktvJHG8wbGpQ00roXG4yrsRvyyN96zjsmdpFPQr/HP7q3ZHS3Mq3g0c+ZRTvUzuI9k6nq2ft/24zm2tGwg8LyL97+4hHJehPXptzzkGkoqnuXarlW5fR8LBtYlqLduPfPnM+uSsKAOv8mnJ68qR61urfkQmq850cRgb/Fhb8nX/AEqwVVuOyEXIK7sAuMfi5r+uK7sH9cvM/iqI/LU/y+j6A9nFy5uIELHT/Q9i5XO2stJ4seeDzrSKr3Z7svHbSCUFjJ7tBb6SRpWOFcAKAM7k7k56cqsNWjwQooooCmjanUhoForn/mpKDoRQDS0hFAtFIDS0BSE0tQfbTgPvtpLAGKOVJjcEgpJggHI3wQSp81Zh1oMc/wDaR4egubWcMNbxsjLkasI2VbHPB1sM/wB2qtw2fvI0YdRv8xsf1qu2dk0s7R3LyIYwVZzl+6KNjxDOdAOxxyznpVkuLFoD9oywFsfa6Xa0nzjD6owWicjmApU/3eujIs+LTqFtwfiUYV/mq7TGpeikp0NrOwJSJbgDrbSxTH/Ird4PkVzXOXWm0kM8Z8nhlH71qsqxbseT3NnjeDcj9yI9/R05/P8Af/1ptc45dWyq7HyEchP5BafxBJY4y7xPGOhmHdazjkqvh5D+yp9SKinGuVT2ZXeMYVqnc3In3d0T2iclUiXd5GAA899v1xWp2r29pDHFJNHGEVV8TICcDc+Ijmcn61QfZv2ekvLhrmXIjQMFb/FIIXT+xnVnoQvnULDczcKu5Vlt7eeQbf7RH3ikE5Eibjn5+tW9m34dEUvnfEsyczIqu/69zWR2hsycC6hz/wDMj/8A6rNuL24t+JSqMd3OBIh6HXvt6atYH0qwXftfia17scMtu/YEMSqGEeoTTk/In6mvFxDsTN/RFvIFYzxa5Cm+oQyHVpA55XAfHTU/Ws66eamYlz416ce7Tcp7xLhSgedR3Z24lnXAXvHH3UK96wA5iMkF/wDg1H0qQuNSH7SOVD5PDKp/JlFU1eLcpntt9Ix+OYl+mJ54pn1SUmgH8q4pNn4UkY/3YpT+5a9DWdxgt7tKij70+mBP807KKiMa7Pk2XOM4NEdbkfA1hj5VUI7l2vFkiXW6yKyLjIbuyCMj8Ph39M1ZZF1N3ZdZ2P8AYWhaRm57PNpEaJyyy6j8udeziPChZWcssxVZpvsxHHsoXHhiBznQPib8WkAk5OqxxcebcTM93juO8XozZpot/pj1+crN7Ge115d8QlWQiQyDvJ5WzlYogRHFGoIRB3kmeW+o9d63ast9gPZo29k1y4xJckEZ5iFMhP8AMSzeoK1qVdTz4ooooCmgUAU6gKKKKAooooEIoBpC4H7qCR570Dq8nFLBZ4mjcsoYfEjFXQ9GVl3Vh516VYUmrPl/rQfJfa3gV1wm98bMX1F45+YlUnc7533wynzxuDk6j2cue+tkYrEAw3Ef9WfxbY23zscnz3yBpnajs9b8Qt2guFyp3VhgPG/R1PRh+R5EEHFfP/FeEX3AJjkd9aO2zYIjf58+6lx+ePvAURMLwvZCxmyJLaPPPK6kPr/VkV2k7MW0CFhcXNtGOq3cqKPqzYFRvDO0LXSo1oukncvMCETBwwUDeZh5LsMjUy5r2yLbQMjzGS8vGOI1cB5WbH9lCPs4l2zqA26tUseqrcRtL5pQ1nd8QvLYjJBnuEwMfdlbwyjn8IJ6YPOvFw604dJK+tGMyncXMk4Yv0BygB32wd/StCuIpXRpb6buIgNRhikI0j/FnXDufSPSOmWrknAo7pV763SO3U6o4SiiQ9dchG6Z2PdjB/GTkqCdu/CuJqFWNFwFRSFCsoVTnC8gAcg+HmOoFR3bO2s7iIe9hY9OdMhcKy56KSPF+zv8q9CdjY02guLmBPwLIHUfLvVYqfUGuidmIY21JAksnWa5dpGHy1Bjn0Gkb86MWeez3h/D9feM6yTLIwjSRgowGOhwpA1HTg9cHptWo3XFtIB0kZIGwZsEnAOw2HmTsK4T8KdxpmhtJ1/D3bLgehbXk/l8xXA9kbfGlGuIUPONJ5AuPLGo6R6KQKJlSu1MXDsu80SGTJOI2kVyMnxEICozgnJ6YptnwbiOpGSa+trMjOIpppJQAeXd5VxkeSHHkavkPZqOAarNUilAx4ssso38EjHLjn8YORt8QGk8LCBZNZtmayuI2xLCQGjVzvh4s6SrZyJIypYHOTyobefh3DLe4yFv72Yr8SPeTa1/aQ4ZfqBXeDsFw9W1e7h26mR5Hz8wzEfpSTyxTyJBfwiG537qRWYB8dYLhcMDyzGcEZ3Bomu57cEM5uYB/aBf9ojH95UGJl/voNXmvWh1em67mBDoWOGJASdKqqjHM7Cs44RZSce4mqYK2sW7HfwxA779JJCMenqFrhxPiNxxi5WzskPdZzvkAgHeWQ/djHQfLmSBW+9huykPDbZYIzqc+KSTG8j43Poo5AdB5nJJlELBbxKiqqgKqgKFHJQBgAegFdKYT5YpQ486hJSaTFIWHWlDDzoHUUCigKKKKAooooPKIDqHkP3/APrQIT1/hy5n91eo00b/ACoODRE8tt/0x/0o7s8sDnnP7q9NIRQcBGfwg7Y6bVEcWsvfFa2O1t8MzdZcc4UzyHRnG4+FcNkpOnfIrw8Xv1tYC+ktjCpGvN3YhY419WYgemcnYUGMe0b2eab63/o+d/eJfgg3+wiXIMgdf6uFeWCOZwM8qhbbtYLC6kingmEhwHuJFxPJ66DssORkIpxgAnUeW6dl+CtCHmnIe7nw0zjkMfDEmdxEg2HnuTuTXHt5wqO5tWiaJJJJCI4i6Bu7eQhe9Gd/ACXOOiGgoPCuIpeyLMxBt48GFMH7SUEgzup3CoQVQEfErn7oq0E53BzVa7U+xpmk7+wumhkVVVUkJ0gIoVVV03UALyIbPnVSueL8W4acX1szxjbvV2GM7faR5T6EA1O2M0tR00un+fSqXwPt9BcYCuyN+GRf/wBhlcfMipqTtPAn9ZNCvzlQE/maMdJnFGmo6242sm6KSPPDBT8iVAb6Zrnc8cRCFZ40YnAUsNRPkBnJ/KpEuo+lQ/HYTqWeDBuYxgKP7aLOXgb1O5Qnk/oxqE4t23tYs67gOfwx+I58vDsPqRVdg7S3/EGMfDbVsZwZSAdPqWP2aH5k1CYiVk7SdqLQ2wafTJDKoZIvvvtsV6qwz8W2k/lVJi4dc8RltEW6ZbWR9EUsuVKSr4jG5UAPcAbKcgPjIIJYC+9nfZLG100nEftJO7jkMaHELuxcSEnAJOpdRUAAGTqK1C+4FBLbG2aNVh0hQqALoxupTHwFSAQRyIqGURpDcH7MLw/LwZkDhfeMqveOyjHfqVAy2/iT73MeLOufjjLeIEYI8JByCCNiCOmKj+zN5Lh7a4Oq4gwC/Lvomz3U4HQsFIYdHRumMzSqFG2w5/nRLgsXLI/d05cvnR3J/f8AvyK74p1B5e7JHLlnPqacYzvsN+vkK7EUoNAtFFFAUUUUBRRTRvQHOnUUUBRRRQIRUc9r3k6u48MOdAP+9ZSGk+iEqD/iSVJUhFAtcpYQxQn7hLD5lWXP5MfzroDS0BXi4twyG5jMU8aSoeauoIz0PofUb17CaAKDGO2/sTRgG4cFjwCWR5JG1eSpqzg/M/lVItOwnG7dSVhECKCWcyWigAcyX1Z+pNfT9cprdHxrVWwcjUAcHzGeRoPkyyXiNxJjF5dIGIIhaRlbGRs6hk05+9yxVj4V7GuIXL6pI47OMn77l3x54UsSfmVr6UApaDNOzfsYsLfDT6ruQY3fwxgjr3ancftFq0a2tkjUJGqoijAVQAoHkANhXWm8qBDENQbqAQPkxUn/ALo/Kn0UhNB4eIWvjjmX448j9qJ8d4n6K49Y18zXtFLiloCiiigKQilooEBpaQigGgWiiigaN6dTeVOoCiiigKKKKAoqncPe9ummuIbpYYxLJHDE0SPGwhkeJ2k+GQlmQkFZBgHltv7uHdqB3wtbtBbXRGUGotFOM41QyEDVzGUIDDPI86CxEUmr86Umk00CgUtN1ee1Vv8A7V9/I0NhGLlkwHlLFbaMkAgGTBMjYIOmMH1K86CzUVVY768gu7eO5eGWK4LoDHE0eiYRtIoGZHLLojkBJ6lcdatVAUUVA9sb+WOFEt2VLieVIImYZCM+WZ8ddMaO2PNRQT1FViRr60XWSb+IDLLpRLpR1K6Asc2Pw6UO2xY7GX4JxuC7iEtvIsiHqOan8LA7q3od6D3cvlQKMUcvlQOoqN47x63s4+8uJFjB2Uc2dvwoo8Tt6AVGJdX9wNcaJZR8175TJcOPWNXVISemWc+YHKgstFQvZHiUs9vm4VVnjkkhlCZ0a43K6lzvpYYYZ/FU1QFFFFAUhFLSE0Caj5H9P9aKNHz/ADNFA6m8vlTqKAopvL5U6gKKK8PG7/uIJJcgaRsWzpBJABONyASM4oIrsHKDZDHNZblSDt4luZgc+W4/WuXaaKO6t3YJrltyWMTAatlzJCwzgh4ycdMlHHIGqN2X47PMsjWUdwsDvJLqlmgXUzyOZGCLaTaE168amC5DAE4OIFO3VusneR3sivoaPJk20E5Ckf0YchSSVBHh1EDAJFBfIu0lxbym0hQ3xKhopC/9SrcluXOTpAwVbd2G2CfEVjteKQr7wLhLi4JPeQsCtu6BiVSM845BqbDcjkBhhQRXOxna22tURVKvajAeUFWKyNsryuSjjOMZeIA7AMMAVpnEe0lrFCZXmj0Yz8S5PpjO315dalCky8ee+aRJlERBCQ2T6vtmYqgkmOB3sQdsFB4VAJcE4AvHDFjt1S2Ql5ANTctR1E6pZCNl1MG+eCFG2Bm3HOKPcwPcSRtBDEwkSTJjeH4SjB1jndWIK81QkMMqAagLLt3bxFmW8lLszOxaXIeRseJieGZbAAC5HhAAUCoS1ztK2brhiDn7zJJ8lS0uQT+bqPrVjrFbPt2hureeUu5OuKCYSQywEv3ZkiYLBDJE7aUALLkagcFc1tQoCq32tfTNw1jy99x9WtLpR+pqyVnPtP7RJHLBblJZJCySxJCUVzKjEhmeQFY41AGdjnUc4CnIXy+vViwz7J1fomeRbyX+9yHXA3rKu2sUnDb83NsyxCZTLg/1bMhHfJIBtoJZXB5hpHIPSjtD2jlhjje9kkhVyQn2qNq2GpTjhviUgjPNTnrtVUuOPWlykEL3bOkGe6V5uXlkyWManGwGqTbA8qwuUzMdO7dYriiv0o3Hafv5rDxr2i3V7Gi28Zs42GJCxzMxZcFUxjQoJOGO52OAMgpb+0y9tYWjliW5YDEUxyCOQ+2RR48DfK4LYAxk5EZYzL4k5OuNQIUNuMq2FdxpYEFWVmVgRg8wCeRXkWJctI2+FCkhcgajqdVRckKGY7swChjkDg8e/wCLy6XU4eDGNz8/x89+rX0WL2d2Hvlw9/cyd8IcYkYjSZSNWQPhRI1IIUbAuD8S5rUrO7Ei6lB0H4WO2sfiA56fInnzG2CcGv5IeHu0M08sIkKTPD3rBWIJ0s0X9Hsm5G41HVpGc7VJWPtFBPdwXLSu33XuI0eRj01y8OCZ6DU46AV326dU9VJfriuuZjt5e5p/YxwyXMg5PeXOPXQ/dE/nGasNUT2U8cjmheGJZEELMCkwHepIXZpVcqAG8Tg5wDlmBG2Te6zahRRSE0CE0oFAFLQFFFFAUUUUBTeXyrzmc5A9d/l5U4TH8/Q9T+tB6Kp/tTtXexlZOUUcsjjJGVWJ8Y233xz6Zq0GUgkbH/XFVT2l8bmtbCSWLuTk6GWUEhw4KHThh4skHG+QDQYV2k7Vzx2cNhH9nC8NvI7LnVKGt4gUJ6IGD5HXP50StQm7Fd7b2/eCU6U0xzRI0qtEzM6qygjTgs/jLBcEAagATB3XYPSQPfLZcnGJS6NnywFYE/Wgiuyg2vOo90lyPPLxhP8AnKH6CrVx/wBm09rZJcSNr7vQ0sYkZsKSNWle7GCMgHxHqakOxvYyXW6Wq96QBJJPKhWBjF9pDbJvl1aZY2dgRsgGBg6pzh/a64vWPD5Lef3pyIp4zHEII4mwJ3Y4EigIWK7nJ07nkZGe+0ntPPPO9qTogt5ZVEak6Xk71y8zfidiSfIZ25kmmVo3aTse7zSe8P7rcJhXeVSLe40gBZ0kHIsoBZcNvk7Z0jw2Xs/1De6jkyNu4VpfqNRTNQI7szGzwFRkk39iFH95kuht68v0r6t4JCUhVWYMw1ZIJI3ZiME88A4+lfP9/wBlhBajwyxxo+uMMGSW5unUJAqoBrTTuQOniOW1eHbux/CmtLG3t2bU0aKrEkklubAEn4QcgDyUCgsBNYf25je24qssgWQC1vZUBJw41zyaDn/DYKR0FbSspJHL/r1rEPaLxqWXiiQuIZFt+806AdUkU0aiWKTLHcqSMbbHO2RUTMR1lNNM1TqGU9p+0M99cPPcOWZjsN9KL0RR0UfruTkkmomrxN2OgbeO5MPpPHgA+WskFv2ggFeVOx8SZaW9gdR9y3JklbHQKwXBP1+tOaEzRVE6mD04c03uOSw0WhLEPpbBurruwG0tjwlcbHYYqS4DfScNF7NGoeRWgZC51YV1uF1k4GrS7IdwASoOOVEty8OieWF1gcKpSIqZII41CQpqkBU+EZJK7szcia63MiyrJLHFO9o6iJlk7sXDxkhzKojGnKSKhUb5wwOx254vTzb3HL2+LvnFp8Pl5Z8TW56dNffz6M+vrySaRpZXZ5HOpmY5JJ6muFW49jIyRov7XTzxIWSUD1RQwB9NVSdl2Qt4mDSSNcDIIREwrY3wZAW0g43yq5zjI510TVEd3BFFUzqIaB7Nbd24ldsMKkc8TPkka3e0nDqNvEwfSxHkM9N9irBfZjwWSXizT62+zMks2GbQZpydKEDA82IH4BW498eW3p9DvSJ3G4KqZpnUu5NKBXnaQ46bg/8ArTi5GeW36/rUsXeikFLQFFFFAUUUUDQgznG9N0DoBn5U8mgCgQKP5868nEuGxTRvFLGskcgIZSOYP7vPI3B3r20UGULDNwUtEE95sQGlSRQe9tstymCKSyEnZwCdm8sCYluVvY9Tv7xDqXHhwrybFEhgyCT11zMQuNWNO4tV9Z96xjI+yPil/wAT8MZ81wMsPIKu4Y1CcR7BwvO88BaymIB7230jU5LFi6EFG5joCctk0HXhXZOSEArcyKSBlGPeqo9GbDs258TEjJ2UDAHWLsy4kMnfya2CqzawSVQtp8JTu/vNsqLzO9V3ifaLinDTm5t/frYbe8W66XHhzl4SWxuDuCF5b52PA+2KAeEwy6yupUCHWw+UmgE+ils71KEzxnsepzLK8tyoyWjbDKo6lYgMSgAbo2ptvAwIw3K+497jHrllHdBQy5LSQzLjbu38UkchyDoYuCPhz4mXna8f4neqPd7I2qH+1u20436RINbbbjJANezhHYONWeS6drqbBVXJKJGrYLd1GpxEdYLAjcbYIxRLwdmeFS3t0L+9Xu0hLC2tTzjP++lH+8IwVHQEEdDV/C15eHK24k3kXwlthrXmrHG2d9+gbVjavbUBjRg9KpftC7CJfKssRWG7i3SQjwMBkhJPNeeG5rk+oq71xuguk6vhAyeuQN8Y6j060nqmJmJ3D58SeWJ+6uEeGUjVgDZlBxrWRxo0HbffnjY09+FrIS3wt1dCeeOWW3fAP3thkeHPLaLrgMdxHJ71Ek7yDOhwCEAzojU/dx1YbliTtsBS+K+y2SJNVjctlUA7iYAxsQBsrDDR5OTvq3YmuK5i662+i3scSiZiMjrHs+/nH99Ypr8JJUqZGKnIPTIPPJG5+mml/okkYMjgehB2+ZGfzzXju+K3Nu7RXNpLHIoJPhLIQPvKyAgrz3GRtzpOHccmuWC2trNOT1RPCPmxOF/4sVw+Bkb1pcxmYMxvm/t7IeHrGdviP3iSC3mNecgjOdLZU7YwM6eZee4k92thqlyoZnBUQKxwHkIGnHLGOeRgYxm08M9nN7Ouq8kW3UjPcxtqlJ8jL8MZ6ZUHmfOr9ZdnobNEFrGERV0SJue8jJJJYnJZ1LMwJzkFh94Y7bWLM9binyOJRTunH6R9/e/+n9j+zUdhbLBGS7fFJKfikkbGpz+QAG+ABz6zgUURrgADkKdXcpnPuwOg/Knd2OeBTqbyoHUUUUBRRRQFITQTQBQAFLRRQFFFFAYpp2p1FAVyS2QMWCqGPNgBk/M8zT+VLmgU00UAU6gKKKKAooooEIoBpaQigbNCrgqyhlPMEAg/Q0qIAMAAAdBypQaCaBCaUCgCloCiiigKKKKBvKnUU3lQOooooGp1+f8AAU6iigKKKKAooooCiiigK5DkPn/rRRQdaKKKAooooCiiigKKKKBp5j6/woT+J/fRRQOooooCiiigKKKKApGoooPLRRR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4" name="AutoShape 10" descr="data:image/jpeg;base64,/9j/4AAQSkZJRgABAQAAAQABAAD/2wCEAAkGBxQTEhQUExQWFBQXFxcYGRgYFxUdGBcWGBYXGhcYHRwYHCggGhslHBcXITEiJSksLi4uFx8zODMsNygtLisBCgoKDg0OGxAQGy8lICQsLCwsNywsLTAsLCswLCwsMi4sNzctLywsLjA3LCwsLywtLCwuLCwtNC4sNCssLDEsLP/AABEIAOEA4QMBIgACEQEDEQH/xAAcAAABBQEBAQAAAAAAAAAAAAAAAQIFBgcDBAj/xABLEAACAQMCAwUFBQQHBQUJAAABAgMABBESIQUxQQYTIlFhBxQycYEjQlKRoXKxwfAVM0NiY5LRJFOCouEWssPT8QhEVnODk5TC0v/EABsBAQACAwEBAAAAAAAAAAAAAAABBQIDBAYH/8QAMBEBAAEEAAQCCAYDAAAAAAAAAAECAwQRBRIhMRNBIlFhcYGhwfAGFDIzcrEWkeH/2gAMAwEAAhEDEQA/ANvG1OopvL5UDqKKKAooooCiiofi3amztnEc9zDFIQDpeRQcHkSOg9TQS5NJp/OuVndRyqHidZEbkyMGU/Ijau9AgNLSEUA0C0UUUBRRRQFFFN50BjNAp1IRQLRTc4p1AUUUUBRRRQFITQTQBQJp9T+n+lJT6KAooooG8vlTqKby+VA6iikJoPFxziS21vNO24ijeQjz0KTj64x9ayj2Y9jzdL79fIl0L0SM6yIC0biRtDDP3WXO4wVwo3B8Nv8AbJOY+D3ZHMrGv0aVFP6E1P8AZC07qxtI/wAEES/URrn9c0FOvPZebdjNwi5kspf92WL274zgMGyRz5nUB0FHA/aYY5/c+LRe53I5Sf8Au8g6MGJ8IPnkrsdwdq0iq7247Iw8St2hlGHGTHJjxRvjYjzU7ZXqPXBAWFWyMjcUEVg/ZDjt9wwyQlWuI7dtFxalsyQ9RLbsfijZfEFP8dVbP2f47BewrPbyCSM+XNT1VhzVh5GgkQaWkIrnLOqgFiFyQoyR8TEBR8ySKDrRUXwDtBBeI727h1SR429GRiPyIwwPUEVJc/lQHOnVznmVFZ3YKqglmYgAAcySdgKzDtD7R5Z+8ThoVIkz3l9KPs1A+IxKfjI33IxtywQaC79qO1tpYJruZQhI8KDeR/2VG5+fIdSKpcHH+L8VGbGNeH2jcriYBpnXzRNxy9MeTVEezb2frdSf0le65lc6oVmOWlxynkB6H7qcsAc9idmAoMt4h7J4O7ea7uLq/nCnGtzgueQVQdW5wMa8ctxzrp7HuI3EUl1wy8bVLbaHTLaiI5FBKasDIXUmP2yBsBWn1mVtEE7VSkf2tgC30aNf/DFBptFNzTqApCaCaAKAApaKKAooooCiiig85uNwB1P6UvvHpn6+vWugiGc43pO7A/huelAzvsbEfr8v9aBKeeOuOf8AO1dBGP1z9ab3Q+n12oKH7a2J4Ncg+cBOPWeP9aufBJNVvCRyMaf90VXPaxaa+EXgGcrGG5nkjq/7ga7ezHiIm4datnP2KDPqg7t/+ZTQWS7u1jAZzpXqx+FfLUeg9eVd681/cpGhaT+r+8cZCr1LeS+Z5AbnAyap1xxX+inj1sZOFzEBJM6vdHb4VJ627fdP3OXLSKCO9qPD+4nt+IoMLlba59YnP2Uh/YfbPPxAdKq97BPYzG+sNn27+D+znQHdiByYbnI33JG+dWv9o+GLeWc8BwVmiZQdiMkeBh8jgj5ViEna/Tb26Rr317IigRj7rjwsX8gGVjj06DepRLRk9q9gLVZ3fSxJBhG8isFzpIG2OWHOF8Q3HTNuL8Z4nxK5SUK0ERR+5G4SFJFaMyE5BaYoxwcZGrIAG9L2e7CiOQzXLrK5IbQFwiudyfXB2GwG3LyvItWIBxz/AJz8qaRNSkT9np7EpPwyR43RVEiA574IDhip8LMd8qfPIwedw7Oe2OFo/wDbkNvKqsfCrFJWUAsqDcq/TS3n8Ve17AgbHf8AnNVfj3ZxZdTKAsh+IMDokxyDgbhgOTrhh6jamiJeS54tcccfXLqh4creCAbGYqebsPi359BjA3y1SI4ULy6g4eg026KJrgKMAQocRwjAwNbdNjgZquM93w0BgGns9soSO8gHXBAwV9eXmF51pPsbaKaC4u1ZWkuJ21DI1xxx+CGNwCcHSNX/ANSh3loCIAAAAABgAcgByApj3ChgmfEdwvXA5nHQevLcedVXjXap3ufcLALJc85pW3itE/E+Pjk8o88+ZGKmeCWsUOqNZDLNsZnY6pGY8jIRsvPwpsANlAAqGSVJrN7RtfaWV+kdiFPoS6N+firRZ5NKk/znpWX+y+T3jinGLjcoHSFT0IUsDj/7an/iFBpvfZ2xnPrt1pO/6dem/riumgdOfqTSiIeXn+vOg5GUgcuecb707vTvty57/u2o7ofwG5/Kn90P5JoHCloooCiiigKKKQmgCaAKAKWgKKKKCpdp7qS5M3D7dEbVEVuJZCe7hSVSqqAvieUrlgMgAYJO4qpcH4ceGQrbrxyyjCFiBJDHrGo5I3uOWSenWqR7We00gaS2idkWae5kn0kjvNErW0aE9VCW/Lkc+lQfYrsRJesoCgnGTkkIq9Gcjf6D/Wsaq4p7t9jHrvTMU+XWZntEe1rT9opP/iGw/wDx4v8Azqge7Hd3EI45w1oLjOuFkURqW+IoBJ9mSfF4ceLfnXTjfszhsrdpZJ4ww2VBEPG/4QdWT+W2M1Su5X8I/IVzXMqKJ1VC6xOAVZVHPauRMdu0/XS68Fu7u0tfdbbjXCHUAhGlm+0jB5BDkjA5gMDjOOWBUd2a7KXVrreL3G+mcks8d4O8YE5IGtMDJ3PmedVZrGM840P/AAiuE/BYT9wA+akj/pURm257s7n4Xyoj0ZiWu8Iusv3c8EttPjISUDDgczG6krIB1wcjyqbrBbPis9gVGt5rUkZiLkAHmGU793IOauo5jcEEg6n2b7WxXCDDGT1VSZMeUkKZZG82UNGeYYZ0jrpriqNw87kY9yxXNFcamFnqP4xdxxIGdWdicJHGpaWRsE6EUbscAnyHM4FcuKcdjhUsQRjrIGij+skgA+i6m8lJ2rK+P9sprqQxWkjoDkSTDKFlB+BADqjh9M6nJy3RVymYiNsLduquqKaY6yv8kd8cn3WG2Tobu6jUkY6qgOPkaq1n2cmtriSWDi3C7EyKVZIrskYOc+F1255HkeWK6dk/ZHJcoJXIVG3DSaiz/wB4KuNj5k7+tRfG+z8FvO8Sd3MEONYQAE4GodeRyOfSuavJppjcx0XOLwW5fuTapqp5o7x1nXv6a37NrDwiz91tpLeHjvD4RIxaSSPBmYnn9pryNtgRjHzJNTfDeKGFBHFx7h0aDOFW3ixknJJJlySTkknckkms5WBRyVfyFI9uh5op+grT+eo9Sy/xS/r9cfNq6cXkkwv/AGg4exPIdzEDn0/2gb03srw2TgcBJaO8s5JQ8twgKyQ6tKd4y6mV4lwCSCCAScHfGOXnAY3GVGg9Mcj9PL5U3sBxmW2vkgYkwXDi3nhz9m6Snu2JXlkBsg89sZwTXTavU3I9FSZ3Db2HVq5HftMdn1mBS1Edj5mextGc5Y28JY+bd2uo/nmpetrgIRSZp1FAUU3OKdQFFFFAhNAFItOoCiiigKqvtIuWjtEKsVzdWgJBIypuI9Q26Ec6tVRXabgSXsBgkZ0BZGDIRqVkcMpGoEcx1FB8w+01c8QlXymuF/zXc7/+JWvezzitvZcPmnkI1tIV0DGttKjQoH1Y56A1lntggMXGLgEYBdJB6h0Rj/za69NcmVcm3qY9r0fAcKjLpuW6p1HozOvOInsle0HHJbyUySnz0qPhRfwr/r1qKoFP/f8Av/n+fWpmZqncve27dNqmKKI1EdvYbypKKKhtiHi4ygMMmfw5/Lf+FUyCJnYKilmJwAoJJPoBuTVz402IJPlj8zj+NSXs07NBo2uXaRdWUTRI6EqDhiShBIJGMZ+7Vthftvn34omPzcfxhQ+JWM8TD3iOWNiNu9V1JA8tY3q0+zCxSW4RHICvKisScDSMkjPry/Krrx/smktvJHG8wbGpQ00roXG4yrsRvyyN96zjsmdpFPQr/HP7q3ZHS3Mq3g0c+ZRTvUzuI9k6nq2ft/24zm2tGwg8LyL97+4hHJehPXptzzkGkoqnuXarlW5fR8LBtYlqLduPfPnM+uSsKAOv8mnJ68qR61urfkQmq850cRgb/Fhb8nX/AEqwVVuOyEXIK7sAuMfi5r+uK7sH9cvM/iqI/LU/y+j6A9nFy5uIELHT/Q9i5XO2stJ4seeDzrSKr3Z7svHbSCUFjJ7tBb6SRpWOFcAKAM7k7k56cqsNWjwQooooCmjanUhoForn/mpKDoRQDS0hFAtFIDS0BSE0tQfbTgPvtpLAGKOVJjcEgpJggHI3wQSp81Zh1oMc/wDaR4egubWcMNbxsjLkasI2VbHPB1sM/wB2qtw2fvI0YdRv8xsf1qu2dk0s7R3LyIYwVZzl+6KNjxDOdAOxxyznpVkuLFoD9oywFsfa6Xa0nzjD6owWicjmApU/3eujIs+LTqFtwfiUYV/mq7TGpeikp0NrOwJSJbgDrbSxTH/Ird4PkVzXOXWm0kM8Z8nhlH71qsqxbseT3NnjeDcj9yI9/R05/P8Af/1ptc45dWyq7HyEchP5BafxBJY4y7xPGOhmHdazjkqvh5D+yp9SKinGuVT2ZXeMYVqnc3In3d0T2iclUiXd5GAA899v1xWp2r29pDHFJNHGEVV8TICcDc+Ijmcn61QfZv2ekvLhrmXIjQMFb/FIIXT+xnVnoQvnULDczcKu5Vlt7eeQbf7RH3ikE5Eibjn5+tW9m34dEUvnfEsyczIqu/69zWR2hsycC6hz/wDMj/8A6rNuL24t+JSqMd3OBIh6HXvt6atYH0qwXftfia17scMtu/YEMSqGEeoTTk/In6mvFxDsTN/RFvIFYzxa5Cm+oQyHVpA55XAfHTU/Ws66eamYlz416ce7Tcp7xLhSgedR3Z24lnXAXvHH3UK96wA5iMkF/wDg1H0qQuNSH7SOVD5PDKp/JlFU1eLcpntt9Ix+OYl+mJ54pn1SUmgH8q4pNn4UkY/3YpT+5a9DWdxgt7tKij70+mBP807KKiMa7Pk2XOM4NEdbkfA1hj5VUI7l2vFkiXW6yKyLjIbuyCMj8Ph39M1ZZF1N3ZdZ2P8AYWhaRm57PNpEaJyyy6j8udeziPChZWcssxVZpvsxHHsoXHhiBznQPib8WkAk5OqxxcebcTM93juO8XozZpot/pj1+crN7Ge115d8QlWQiQyDvJ5WzlYogRHFGoIRB3kmeW+o9d63ast9gPZo29k1y4xJckEZ5iFMhP8AMSzeoK1qVdTz4ooooCmgUAU6gKKKKAooooEIoBpC4H7qCR570Dq8nFLBZ4mjcsoYfEjFXQ9GVl3Vh516VYUmrPl/rQfJfa3gV1wm98bMX1F45+YlUnc7533wynzxuDk6j2cue+tkYrEAw3Ef9WfxbY23zscnz3yBpnajs9b8Qt2guFyp3VhgPG/R1PRh+R5EEHFfP/FeEX3AJjkd9aO2zYIjf58+6lx+ePvAURMLwvZCxmyJLaPPPK6kPr/VkV2k7MW0CFhcXNtGOq3cqKPqzYFRvDO0LXSo1oukncvMCETBwwUDeZh5LsMjUy5r2yLbQMjzGS8vGOI1cB5WbH9lCPs4l2zqA26tUseqrcRtL5pQ1nd8QvLYjJBnuEwMfdlbwyjn8IJ6YPOvFw604dJK+tGMyncXMk4Yv0BygB32wd/StCuIpXRpb6buIgNRhikI0j/FnXDufSPSOmWrknAo7pV763SO3U6o4SiiQ9dchG6Z2PdjB/GTkqCdu/CuJqFWNFwFRSFCsoVTnC8gAcg+HmOoFR3bO2s7iIe9hY9OdMhcKy56KSPF+zv8q9CdjY02guLmBPwLIHUfLvVYqfUGuidmIY21JAksnWa5dpGHy1Bjn0Gkb86MWeez3h/D9feM6yTLIwjSRgowGOhwpA1HTg9cHptWo3XFtIB0kZIGwZsEnAOw2HmTsK4T8KdxpmhtJ1/D3bLgehbXk/l8xXA9kbfGlGuIUPONJ5AuPLGo6R6KQKJlSu1MXDsu80SGTJOI2kVyMnxEICozgnJ6YptnwbiOpGSa+trMjOIpppJQAeXd5VxkeSHHkavkPZqOAarNUilAx4ssso38EjHLjn8YORt8QGk8LCBZNZtmayuI2xLCQGjVzvh4s6SrZyJIypYHOTyobefh3DLe4yFv72Yr8SPeTa1/aQ4ZfqBXeDsFw9W1e7h26mR5Hz8wzEfpSTyxTyJBfwiG537qRWYB8dYLhcMDyzGcEZ3Bomu57cEM5uYB/aBf9ojH95UGJl/voNXmvWh1em67mBDoWOGJASdKqqjHM7Cs44RZSce4mqYK2sW7HfwxA779JJCMenqFrhxPiNxxi5WzskPdZzvkAgHeWQ/djHQfLmSBW+9huykPDbZYIzqc+KSTG8j43Poo5AdB5nJJlELBbxKiqqgKqgKFHJQBgAegFdKYT5YpQ486hJSaTFIWHWlDDzoHUUCigKKKKAooooPKIDqHkP3/APrQIT1/hy5n91eo00b/ACoODRE8tt/0x/0o7s8sDnnP7q9NIRQcBGfwg7Y6bVEcWsvfFa2O1t8MzdZcc4UzyHRnG4+FcNkpOnfIrw8Xv1tYC+ktjCpGvN3YhY419WYgemcnYUGMe0b2eab63/o+d/eJfgg3+wiXIMgdf6uFeWCOZwM8qhbbtYLC6kingmEhwHuJFxPJ66DssORkIpxgAnUeW6dl+CtCHmnIe7nw0zjkMfDEmdxEg2HnuTuTXHt5wqO5tWiaJJJJCI4i6Bu7eQhe9Gd/ACXOOiGgoPCuIpeyLMxBt48GFMH7SUEgzup3CoQVQEfErn7oq0E53BzVa7U+xpmk7+wumhkVVVUkJ0gIoVVV03UALyIbPnVSueL8W4acX1szxjbvV2GM7faR5T6EA1O2M0tR00un+fSqXwPt9BcYCuyN+GRf/wBhlcfMipqTtPAn9ZNCvzlQE/maMdJnFGmo6242sm6KSPPDBT8iVAb6Zrnc8cRCFZ40YnAUsNRPkBnJ/KpEuo+lQ/HYTqWeDBuYxgKP7aLOXgb1O5Qnk/oxqE4t23tYs67gOfwx+I58vDsPqRVdg7S3/EGMfDbVsZwZSAdPqWP2aH5k1CYiVk7SdqLQ2wafTJDKoZIvvvtsV6qwz8W2k/lVJi4dc8RltEW6ZbWR9EUsuVKSr4jG5UAPcAbKcgPjIIJYC+9nfZLG100nEftJO7jkMaHELuxcSEnAJOpdRUAAGTqK1C+4FBLbG2aNVh0hQqALoxupTHwFSAQRyIqGURpDcH7MLw/LwZkDhfeMqveOyjHfqVAy2/iT73MeLOufjjLeIEYI8JByCCNiCOmKj+zN5Lh7a4Oq4gwC/Lvomz3U4HQsFIYdHRumMzSqFG2w5/nRLgsXLI/d05cvnR3J/f8AvyK74p1B5e7JHLlnPqacYzvsN+vkK7EUoNAtFFFAUUUUBRRTRvQHOnUUUBRRRQIRUc9r3k6u48MOdAP+9ZSGk+iEqD/iSVJUhFAtcpYQxQn7hLD5lWXP5MfzroDS0BXi4twyG5jMU8aSoeauoIz0PofUb17CaAKDGO2/sTRgG4cFjwCWR5JG1eSpqzg/M/lVItOwnG7dSVhECKCWcyWigAcyX1Z+pNfT9cprdHxrVWwcjUAcHzGeRoPkyyXiNxJjF5dIGIIhaRlbGRs6hk05+9yxVj4V7GuIXL6pI47OMn77l3x54UsSfmVr6UApaDNOzfsYsLfDT6ruQY3fwxgjr3ancftFq0a2tkjUJGqoijAVQAoHkANhXWm8qBDENQbqAQPkxUn/ALo/Kn0UhNB4eIWvjjmX448j9qJ8d4n6K49Y18zXtFLiloCiiigKQilooEBpaQigGgWiiigaN6dTeVOoCiiigKKKKAoqncPe9ummuIbpYYxLJHDE0SPGwhkeJ2k+GQlmQkFZBgHltv7uHdqB3wtbtBbXRGUGotFOM41QyEDVzGUIDDPI86CxEUmr86Umk00CgUtN1ee1Vv8A7V9/I0NhGLlkwHlLFbaMkAgGTBMjYIOmMH1K86CzUVVY768gu7eO5eGWK4LoDHE0eiYRtIoGZHLLojkBJ6lcdatVAUUVA9sb+WOFEt2VLieVIImYZCM+WZ8ddMaO2PNRQT1FViRr60XWSb+IDLLpRLpR1K6Asc2Pw6UO2xY7GX4JxuC7iEtvIsiHqOan8LA7q3od6D3cvlQKMUcvlQOoqN47x63s4+8uJFjB2Uc2dvwoo8Tt6AVGJdX9wNcaJZR8175TJcOPWNXVISemWc+YHKgstFQvZHiUs9vm4VVnjkkhlCZ0a43K6lzvpYYYZ/FU1QFFFFAUhFLSE0Caj5H9P9aKNHz/ADNFA6m8vlTqKAopvL5U6gKKK8PG7/uIJJcgaRsWzpBJABONyASM4oIrsHKDZDHNZblSDt4luZgc+W4/WuXaaKO6t3YJrltyWMTAatlzJCwzgh4ycdMlHHIGqN2X47PMsjWUdwsDvJLqlmgXUzyOZGCLaTaE168amC5DAE4OIFO3VusneR3sivoaPJk20E5Ckf0YchSSVBHh1EDAJFBfIu0lxbym0hQ3xKhopC/9SrcluXOTpAwVbd2G2CfEVjteKQr7wLhLi4JPeQsCtu6BiVSM845BqbDcjkBhhQRXOxna22tURVKvajAeUFWKyNsryuSjjOMZeIA7AMMAVpnEe0lrFCZXmj0Yz8S5PpjO315dalCky8ee+aRJlERBCQ2T6vtmYqgkmOB3sQdsFB4VAJcE4AvHDFjt1S2Ql5ANTctR1E6pZCNl1MG+eCFG2Bm3HOKPcwPcSRtBDEwkSTJjeH4SjB1jndWIK81QkMMqAagLLt3bxFmW8lLszOxaXIeRseJieGZbAAC5HhAAUCoS1ztK2brhiDn7zJJ8lS0uQT+bqPrVjrFbPt2hureeUu5OuKCYSQywEv3ZkiYLBDJE7aUALLkagcFc1tQoCq32tfTNw1jy99x9WtLpR+pqyVnPtP7RJHLBblJZJCySxJCUVzKjEhmeQFY41AGdjnUc4CnIXy+vViwz7J1fomeRbyX+9yHXA3rKu2sUnDb83NsyxCZTLg/1bMhHfJIBtoJZXB5hpHIPSjtD2jlhjje9kkhVyQn2qNq2GpTjhviUgjPNTnrtVUuOPWlykEL3bOkGe6V5uXlkyWManGwGqTbA8qwuUzMdO7dYriiv0o3Hafv5rDxr2i3V7Gi28Zs42GJCxzMxZcFUxjQoJOGO52OAMgpb+0y9tYWjliW5YDEUxyCOQ+2RR48DfK4LYAxk5EZYzL4k5OuNQIUNuMq2FdxpYEFWVmVgRg8wCeRXkWJctI2+FCkhcgajqdVRckKGY7swChjkDg8e/wCLy6XU4eDGNz8/x89+rX0WL2d2Hvlw9/cyd8IcYkYjSZSNWQPhRI1IIUbAuD8S5rUrO7Ei6lB0H4WO2sfiA56fInnzG2CcGv5IeHu0M08sIkKTPD3rBWIJ0s0X9Hsm5G41HVpGc7VJWPtFBPdwXLSu33XuI0eRj01y8OCZ6DU46AV326dU9VJfriuuZjt5e5p/YxwyXMg5PeXOPXQ/dE/nGasNUT2U8cjmheGJZEELMCkwHepIXZpVcqAG8Tg5wDlmBG2Te6zahRRSE0CE0oFAFLQFFFFAUUUUBTeXyrzmc5A9d/l5U4TH8/Q9T+tB6Kp/tTtXexlZOUUcsjjJGVWJ8Y233xz6Zq0GUgkbH/XFVT2l8bmtbCSWLuTk6GWUEhw4KHThh4skHG+QDQYV2k7Vzx2cNhH9nC8NvI7LnVKGt4gUJ6IGD5HXP50StQm7Fd7b2/eCU6U0xzRI0qtEzM6qygjTgs/jLBcEAagATB3XYPSQPfLZcnGJS6NnywFYE/Wgiuyg2vOo90lyPPLxhP8AnKH6CrVx/wBm09rZJcSNr7vQ0sYkZsKSNWle7GCMgHxHqakOxvYyXW6Wq96QBJJPKhWBjF9pDbJvl1aZY2dgRsgGBg6pzh/a64vWPD5Lef3pyIp4zHEII4mwJ3Y4EigIWK7nJ07nkZGe+0ntPPPO9qTogt5ZVEak6Xk71y8zfidiSfIZ25kmmVo3aTse7zSe8P7rcJhXeVSLe40gBZ0kHIsoBZcNvk7Z0jw2Xs/1De6jkyNu4VpfqNRTNQI7szGzwFRkk39iFH95kuht68v0r6t4JCUhVWYMw1ZIJI3ZiME88A4+lfP9/wBlhBajwyxxo+uMMGSW5unUJAqoBrTTuQOniOW1eHbux/CmtLG3t2bU0aKrEkklubAEn4QcgDyUCgsBNYf25je24qssgWQC1vZUBJw41zyaDn/DYKR0FbSspJHL/r1rEPaLxqWXiiQuIZFt+806AdUkU0aiWKTLHcqSMbbHO2RUTMR1lNNM1TqGU9p+0M99cPPcOWZjsN9KL0RR0UfruTkkmomrxN2OgbeO5MPpPHgA+WskFv2ggFeVOx8SZaW9gdR9y3JklbHQKwXBP1+tOaEzRVE6mD04c03uOSw0WhLEPpbBurruwG0tjwlcbHYYqS4DfScNF7NGoeRWgZC51YV1uF1k4GrS7IdwASoOOVEty8OieWF1gcKpSIqZII41CQpqkBU+EZJK7szcia63MiyrJLHFO9o6iJlk7sXDxkhzKojGnKSKhUb5wwOx254vTzb3HL2+LvnFp8Pl5Z8TW56dNffz6M+vrySaRpZXZ5HOpmY5JJ6muFW49jIyRov7XTzxIWSUD1RQwB9NVSdl2Qt4mDSSNcDIIREwrY3wZAW0g43yq5zjI510TVEd3BFFUzqIaB7Nbd24ldsMKkc8TPkka3e0nDqNvEwfSxHkM9N9irBfZjwWSXizT62+zMks2GbQZpydKEDA82IH4BW498eW3p9DvSJ3G4KqZpnUu5NKBXnaQ46bg/8ArTi5GeW36/rUsXeikFLQFFFFAUUUUDQgznG9N0DoBn5U8mgCgQKP5868nEuGxTRvFLGskcgIZSOYP7vPI3B3r20UGULDNwUtEE95sQGlSRQe9tstymCKSyEnZwCdm8sCYluVvY9Tv7xDqXHhwrybFEhgyCT11zMQuNWNO4tV9Z96xjI+yPil/wAT8MZ81wMsPIKu4Y1CcR7BwvO88BaymIB7230jU5LFi6EFG5joCctk0HXhXZOSEArcyKSBlGPeqo9GbDs258TEjJ2UDAHWLsy4kMnfya2CqzawSVQtp8JTu/vNsqLzO9V3ifaLinDTm5t/frYbe8W66XHhzl4SWxuDuCF5b52PA+2KAeEwy6yupUCHWw+UmgE+ils71KEzxnsepzLK8tyoyWjbDKo6lYgMSgAbo2ptvAwIw3K+497jHrllHdBQy5LSQzLjbu38UkchyDoYuCPhz4mXna8f4neqPd7I2qH+1u20436RINbbbjJANezhHYONWeS6drqbBVXJKJGrYLd1GpxEdYLAjcbYIxRLwdmeFS3t0L+9Xu0hLC2tTzjP++lH+8IwVHQEEdDV/C15eHK24k3kXwlthrXmrHG2d9+gbVjavbUBjRg9KpftC7CJfKssRWG7i3SQjwMBkhJPNeeG5rk+oq71xuguk6vhAyeuQN8Y6j060nqmJmJ3D58SeWJ+6uEeGUjVgDZlBxrWRxo0HbffnjY09+FrIS3wt1dCeeOWW3fAP3thkeHPLaLrgMdxHJ71Ek7yDOhwCEAzojU/dx1YbliTtsBS+K+y2SJNVjctlUA7iYAxsQBsrDDR5OTvq3YmuK5i662+i3scSiZiMjrHs+/nH99Ypr8JJUqZGKnIPTIPPJG5+mml/okkYMjgehB2+ZGfzzXju+K3Nu7RXNpLHIoJPhLIQPvKyAgrz3GRtzpOHccmuWC2trNOT1RPCPmxOF/4sVw+Bkb1pcxmYMxvm/t7IeHrGdviP3iSC3mNecgjOdLZU7YwM6eZee4k92thqlyoZnBUQKxwHkIGnHLGOeRgYxm08M9nN7Ouq8kW3UjPcxtqlJ8jL8MZ6ZUHmfOr9ZdnobNEFrGERV0SJue8jJJJYnJZ1LMwJzkFh94Y7bWLM9binyOJRTunH6R9/e/+n9j+zUdhbLBGS7fFJKfikkbGpz+QAG+ABz6zgUURrgADkKdXcpnPuwOg/Knd2OeBTqbyoHUUUUBRRRQFITQTQBQAFLRRQFFFFAYpp2p1FAVyS2QMWCqGPNgBk/M8zT+VLmgU00UAU6gKKKKAooooEIoBpaQigbNCrgqyhlPMEAg/Q0qIAMAAAdBypQaCaBCaUCgCloCiiigKKKKBvKnUU3lQOooooGp1+f8AAU6iigKKKKAooooCiiigK5DkPn/rRRQdaKKKAooooCiiigKKKKBp5j6/woT+J/fRRQOooooCiiigKKKKApGoooPLRRRQ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36" name="Picture 12" descr="https://0.s3.envato.com/files/52337174/cat_p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948" y="2438400"/>
            <a:ext cx="1752600" cy="1752600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31100" y="408284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Sunglasses 50 pts</a:t>
            </a:r>
            <a:endParaRPr lang="en-US" sz="2000" dirty="0"/>
          </a:p>
        </p:txBody>
      </p:sp>
      <p:sp>
        <p:nvSpPr>
          <p:cNvPr id="35" name="Rounded Rectangle 34"/>
          <p:cNvSpPr/>
          <p:nvPr/>
        </p:nvSpPr>
        <p:spPr>
          <a:xfrm>
            <a:off x="522032" y="2482644"/>
            <a:ext cx="1752600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38" name="Picture 14" descr="https://encrypted-tbn3.gstatic.com/images?q=tbn:ANd9GcRQnhaNJ72n6aWmlAJXF3U3ClJz6zRfnrlVWcNaJQktA0v7miNUb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5128" y="2391696"/>
            <a:ext cx="1807949" cy="1447800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2608008" y="377804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Designer Purse 60 pts</a:t>
            </a:r>
            <a:endParaRPr lang="en-US" sz="2000" dirty="0"/>
          </a:p>
        </p:txBody>
      </p:sp>
      <p:sp>
        <p:nvSpPr>
          <p:cNvPr id="39" name="Rounded Rectangle 38"/>
          <p:cNvSpPr/>
          <p:nvPr/>
        </p:nvSpPr>
        <p:spPr>
          <a:xfrm>
            <a:off x="2531808" y="2482644"/>
            <a:ext cx="1752600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4589208" y="2482644"/>
            <a:ext cx="1752600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40" name="Picture 16" descr="https://encrypted-tbn1.gstatic.com/images?q=tbn:ANd9GcQAJuTrhlXIx7nBFSuUvCkH8CN6QYLrjhVyGfzM6I3S1thxR7lYIA"/>
          <p:cNvPicPr>
            <a:picLocks noChangeAspect="1" noChangeArrowheads="1"/>
          </p:cNvPicPr>
          <p:nvPr/>
        </p:nvPicPr>
        <p:blipFill>
          <a:blip r:embed="rId6" cstate="print"/>
          <a:srcRect t="10526" b="10526"/>
          <a:stretch>
            <a:fillRect/>
          </a:stretch>
        </p:blipFill>
        <p:spPr bwMode="auto">
          <a:xfrm>
            <a:off x="4726860" y="2514600"/>
            <a:ext cx="1447800" cy="114300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4665408" y="38670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Jewelry 20 pts</a:t>
            </a:r>
            <a:endParaRPr lang="en-US" sz="2000" dirty="0"/>
          </a:p>
        </p:txBody>
      </p:sp>
      <p:sp>
        <p:nvSpPr>
          <p:cNvPr id="43" name="Rounded Rectangle 42"/>
          <p:cNvSpPr/>
          <p:nvPr/>
        </p:nvSpPr>
        <p:spPr>
          <a:xfrm>
            <a:off x="6705600" y="2482644"/>
            <a:ext cx="1752600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81800" y="38670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Hat 20 pts</a:t>
            </a:r>
            <a:endParaRPr lang="en-US" sz="2000" dirty="0"/>
          </a:p>
        </p:txBody>
      </p:sp>
      <p:pic>
        <p:nvPicPr>
          <p:cNvPr id="26642" name="Picture 18" descr="https://encrypted-tbn3.gstatic.com/images?q=tbn:ANd9GcTrmue_KNMuontsblizR4zRChXavns_8bmVlVk2Edo6IrJMyMnj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1800" y="2605548"/>
            <a:ext cx="1627694" cy="1219200"/>
          </a:xfrm>
          <a:prstGeom prst="rect">
            <a:avLst/>
          </a:prstGeom>
          <a:noFill/>
        </p:spPr>
      </p:pic>
      <p:sp>
        <p:nvSpPr>
          <p:cNvPr id="47" name="Rounded Rectangle 46"/>
          <p:cNvSpPr/>
          <p:nvPr/>
        </p:nvSpPr>
        <p:spPr>
          <a:xfrm>
            <a:off x="1524000" y="4572000"/>
            <a:ext cx="1752600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691148" y="6002592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Tattoo 50 pts</a:t>
            </a:r>
            <a:endParaRPr lang="en-US" sz="2000" dirty="0"/>
          </a:p>
        </p:txBody>
      </p:sp>
      <p:sp>
        <p:nvSpPr>
          <p:cNvPr id="49" name="Rounded Rectangle 48"/>
          <p:cNvSpPr/>
          <p:nvPr/>
        </p:nvSpPr>
        <p:spPr>
          <a:xfrm>
            <a:off x="3505200" y="4572000"/>
            <a:ext cx="1752600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524868" y="59436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Speed Sneakers 100 pts</a:t>
            </a:r>
            <a:endParaRPr lang="en-US" sz="2000" dirty="0"/>
          </a:p>
        </p:txBody>
      </p:sp>
      <p:pic>
        <p:nvPicPr>
          <p:cNvPr id="26644" name="Picture 20" descr="http://images.vectorhq.com/images/premium/thumbs/131/animal-tattoo_13166041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4633452"/>
            <a:ext cx="1009650" cy="1428750"/>
          </a:xfrm>
          <a:prstGeom prst="rect">
            <a:avLst/>
          </a:prstGeom>
          <a:noFill/>
        </p:spPr>
      </p:pic>
      <p:sp>
        <p:nvSpPr>
          <p:cNvPr id="26646" name="AutoShape 22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8" name="AutoShape 24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50" name="AutoShape 26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52" name="AutoShape 28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54" name="AutoShape 30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56" name="AutoShape 32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58" name="AutoShape 34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60" name="AutoShape 36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62" name="AutoShape 38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64" name="AutoShape 40" descr="data:image/jpeg;base64,/9j/4AAQSkZJRgABAQAAAQABAAD/2wCEAAkGBxQQEhUUDxQWFRQUFRgWFBgXGBYXFRYbFBgaGRoXGBoYHCggGhwlGxQaITEhJSktLi4uFyAzODMsNygtLisBCgoKDg0OGxAQGy8kICY0LywwNCwwLzQ3MjAvNCwsLDQsNjQtLC8sLTgsLCwsNjYvLS8sMS8sLCw0LywsNC8sNP/AABEIAOgA2QMBEQACEQEDEQH/xAAcAAEAAQUBAQAAAAAAAAAAAAAABQECBAYHAwj/xABIEAACAQMCAwUEBwUECQMFAAABAgMABBEFIQYSMQcTIkFRFDJhcSNCUoGRktIVYoKhsUNTcqIIJDOTssHR4fBj4vEWVHODo//EABsBAQACAwEBAAAAAAAAAAAAAAAEBQEDBgIH/8QANhEBAAIBAgMDDAEDBAMAAAAAAAECAwQREiExBUFREyJhcYGRobHB0eHwIxRS8RUyktJCU2L/2gAMAwEAAhEDEQA/AO40CgUCgUCgUCgUCgUCgUCgUCgUCgUCgUCgUCgUCgUCgUCgUCgpQVoFAoFAoFAoFAoFAoFAoFAoFAoFAoFAoFAoFAoFBaaCoFBWgUCgoTigt56C+gUCgUCgoaCgHrQXUCgUCgtZqArUF1AoFAoFAoFBaT5UFQKCtAoFAoKMKCwUF4FBWgUCgoTQUAzQXUCgUCgUFhFAUUF9AoFAoFAoKGgAUFaBQKDXOMdWaFUiiYxtKJHeQLzNFDCoMkiJg88mWjjUYPilBwcYIQsPA3eKHeG1Vzg/TpLdXQ3zl7ozKwfH2RhD0LACgkeFr2WKZrSfnI5WaPnYyNGY+TniMpAMqFZUeNz4iOcN4kNBtlAoFAoFBTFBWgUCgUCgUCgUCgUCgGgt5aC6gUCgUCgUGp8a2/LJb3GCQhMRAx1eaCZBufrSWixAeZnWg2mCZXVXQhlYBlI3BDDII+BBoNc1hOXULVgfeOG+SRzr/wAVwv4UGzUCgoDQVoFAoFAoFAoFAoFAoFAoFAoFAoFAoFAoMG51EIxGYxy4yXkCbkZwNj5Y/GgxLidblHiIikV1KsI5wX3+zsMEdQcggigiOH9XNqzQX30YByruVCjmJxzEEqqyYLLvgNzx7cqcwQPEnG0Msol0/F01qyIQG5I3eZiwCyEYIC27sSMjbFa8uWuKk3vO0Q2YsV8t4pSN5lC3etareEiS7jtI8MWWBccqqCxZ5pPEvKoJJGBsarI7V8peMeGu8z48ltPZHksc5M99ojw5tDuv2fcvyzajdSnIAeYv3ZJ9Cykj5sBUq39ZEbxwz7/uiU/opna3HHp5fb7vHWeCpbQd7ZyucKGwDhypGQyOhw4xvt18s1Hw9oz5TyWevDPwSM/ZceT8rp7cVfj+/FlcHdrl7YuqzyNdQZ8SyktIB6pIfFn4NkbeXWrVUPpDQNZhvoEuLZuaOQZHqD5qw8mB2IoJCgUCgUCgUCgUCgUCgUCgUCgUCgUCgt5BnOBk9Tjeg0Hi/tBtYpBa2sQv7tmKLEg50Vh152AO6jJKqCRjfHWgilsiyCa+uWfvgREIoVFrFtyy2z28q8/KSPErEE8o91lBETUauuC0eUjlPSY+qbp9FbUVnyc846xP0Z/BWlWMivAYkR8lljBflwByiaJnZm5uXbr9GDygYJZ2LUYdXWaxz8YkzabPo7xaeU90wheJtIa3aa2LF+8t5AGHLkRyKy95JkhUCkbsxVduoziq7FoMmn1UWpG9fkssvaGPU6O1ck7W+bkVxo9raELeTSSyYz3dunKu4BXM8wGxBzlY3BHQ1eRO6hmJidpdD7Po1v7SbuYJY4bIfRj2qQue85ncIxXu+YcoPKU5SX+rnNR9RixXrxZK77JGmzZqWiuK228ue8Z8Mm1ljaFjNDdczQNyhXLBuV4XRdhIjnlIG24x1wN1JrNYmvRpyRaLTFuve3v/AEd9ceK6mspMhZVMiqeqyRYDDHqUzn/8Yr08PoGgUCgUCgUCgUCgUCgUCgUCgUFCcUANQYGua1BZRGa6kEaDzPVj5KoG7MfQb0HO9Z1afUYhJdXCaXp8hxGsjhLq59ecg/Rp6qpz1ycVota2Sv8AFMeufp++9IrSmO/80T6o+v77mfFpXsvsrWctrBJBGyAOoNvcQyMG5kkXdWOASRuSd8jBOumeMURTPaIt4z3tuTB5W05MFZmvhHd6J+n3TN9BDqassThZ4zk4OUY4wCdhzoegcDI/FT4zUw62k1i2+3h3S94b59Dki1q7b9098fRqWm2fLdxxXHNGyyAEg4ZWweVlb5kYPQg+hIqj0+K2n1da35fVf6nNTU6K18fPl7vH2se+1GaS4QSqfabedjPDjk5ys6dzcxIwIuIhbo6iNMupfmA5jz11TkHtrV1bSTyIYoLiNXJCSoGKc255c4ePcnbYfCuezarLpM1orHm79/T07fuzpcGjw6zBW1587brHX2+z2sqXiJYrYwW8EVrDg83JgKAfePQAZ8yc1rzdq5M1PJ0rtvy8fc24Ox8WG8ZLW325+HvQ/D+km5m06CYHnW4uNTkVtmhi5gIFYeXOwVuU+Wc10GDH5PFWnhDm9Tl8rltfxlEcN2Yh4udF6d7cP8u8hd8f5q2tL6AoLeaguBoFBr3FuqvEEhgJWSXJLhQzIilVPdq3haVnljRQ22XLHIUghDnhKQrzlQz9d7y8E+fUXCsAp/dCcvl03oJHhLVnZjbzsznkMkLyBVmKo/dyxTBPCZYpMKWXwsHQjO5IbRQW5oKgUFaBQKBQKBQWPQQPF/E8Wmwd7J4nY8sMQPjlc9FX8dz5fgDiZiI3lmImZ2jq55aaHe6lJ7Zdr3sgyI1BCwwA9UiDHc7bvuTjrVFqMmo1cTGGPM927oNNi0uimJz28/37flKahw17Vd2Nw8PtC2kQgmtS6I0bqcrNySeGRTnJUsM4TrgirTR3icUU6TWNpj1KnW0mMtr9YtMzE+O6c1nQVmgX9n8oWFmHcABQpO7Ig+of3Tt0xjqdOv0n9Tj82ecdPs39naz+kyTxxynr92qaPze0RcjGN+8C5xgqS3KQQfvBU/I1z+knJi1Fa9J32l0msjFm0trTzjaZj8Nl13iq3FtLcNyGW2nNrNE6kmVkkwY1XcnmXLo2+ObfbmFddalbRtaN3F1vak71nZ6zXDi9FvJ9LbjwsHAbCyqOUMSMkc5Qb/Cq7FlyV1c4d967e796LPLhxW0cZ9trTO3r7unxetlwXA8QVpJjjKEO6zIDGSh5UmV0XdT0FT6025bzPrV98nFtO0RPo5NG7UxHo0MZt3VrmR/ouaC1JQL70gAiABGwBAG5rEVpW/m1jf1MzkyWpPFadvX+/uzYuxPRJI7V727ZnuL5hIzOSW7tf9nkn1yW+TL6VtaWo8FL7VxVdzD3YDOc+XhxAPx5s/dQd1NB5gUFyUF1BrM68+prnokUbD5gXAYf/wBYz9woNmoNQ0WPvtRknQ+CNZR8Cbj2dQAflYmT4idD50G2k+lBUCgrQKBQKBQKBQatx/xtBpEHPL45XyIYgfE5HmfsoPNv6nag4rw7dT6lPJf3zc75KQr0SMeYjXyAzgfxZyd6o+2NTMRGGvfzl0HYmliZnNbu5R9ZbjxXpT3WoWHfPcLpggQoYFlZe9Vt0cxZMbHIy56AHBByRbaeazirw9NoUupi8ZbcfXed2zcXaQ/JHLEe+jROUvnmk5Oqsx/tAN/F13yc7tVd2po75dsmPrHXxWnZOtpi3x5J5T08N2vaPqUltIHh3zgMv1ZB6H477N5Z8wSDT6LV3099o5xPWP3vXeu0WPU058pjpP73Nv1+1t+R71o3zCCbhUPLKvdgEvgHBdFGf3lxjPhz02bSYstovaOcd7lcGtzYazSs8p7p5onVzbi5SX2SGed1jkhn6d5kYjdkAwzjAAPXYYxUPU6/JgyeS4d5nomaXs7HqMflZtwxHWPD2p0aPJGneSSkySSwvKAqYJEqEKCRnA6DepGn016Tx2tznnPT/OyNqdVTJEUrXzY5V5z7+u28syeTuIpZpJzHFG0rt4UIUBiTuRk7/wBa33i0c+Lb2Qj47VnzeGJn1y4HpsUvFGsZk5vZ03fO3JBGdk8OwZyfLzYnyr3SsxHPq85LRM7V6PoXXNQSytZZiAEgiZgBsPAvhUfMgAfOvbW5d2A2XdWt3qF03L3znLuQByQ5Z5CfIFnOf8FBr3HPbZPK7R6X9DEDjvSoMsnxAYYRT8ubp06UGtaJaajqGJJbu4CMfCTJK7Oc/UXm6Z/7VX6rtCmG3BEcVvCFlpOzb568dp4a+MpKUx2j8jazcxyA+ILLM/KQejd0rAHI3XOR5imPJrLRvNKx65ljJj0VJ2i9p9URt8dm4WXEOrWoUpdQXsTAMnery86HzSSPcnYjxdCDkbVrv2lGK/BmrtPo5/Ztp2X5anHgvEx6eX3TGj8axm59pv19jziBg7B0DSJzI3OoxynuHGTjcGp+HNTNXipO8K7NgyYbcOSNpbTxLr68gjtW7ySUDHdtk8r55QhXo7hWCn6oV36RmtrUytDt2toQndHm96RsxorMRuVAclVGAqqfdVVHlQSK3ZBGU2JA5gysAT0zvnc7fMigy6BQKBQKBQKCK4n12PT7WW5n92Nc4HV2OyoPiSQKD5xvrabULW91nUCWGRDbJuF5ndV8P/pxozY9W6nIbIbNwzbd3awKNvo1Y/NxzH+bVxmuvx6i8+nb3cncaDHGPTUj0b+/mn7PVJoQRFIyg+QO3zwelecWrzYo2pbaHvLpMOWd8lYmWdoHEclq55yzxOxLqTkgscl0z553I8/nvU/Q9p2x24cs7xPw/Cu1/ZVMleLFG1o7u6fyk9a4fjOLm2lSOB/EzHaOM9Q4P1VJ6/ZPwziw1XZ0ZrRlxTtPz9Ku0falsFZxZomYjl6Y9CO4q0WGd5Vubme19o7pruGIc8dx3S8qvG2DyBgAD68i5G1SLa/Hi83Nyt+9EanZ+TN52DnX2Rt6/S2LSdNaZkuI+WJEQR26OhcrGowG2cYJ3x12NacePJnyf1MbR3RvG/Lx6w3ZcuPT4/6XnPPe207c/DpPKPml7izuHGGmjxkHaJwcqQRuJgeoFS+DUf3x/wAZ/wCyFx6f+y3/ACj/AKuC9rnGj3Dfs61cSRI/0jRq30smfcGXYsAx653PyrOKL2868xPhtG3t6z7DLNK8qRMT37zv7Oke33Ot9lXBo0qzCuB7RNh7g+YOPDHn0QHHzLHzqQjNb7e9YYxW+nW/imvJFyo+yrAIp9OaTGD/AOmaCD7ZLn9mabZ6XbnAZcykbcyx4zn/AByMW/hoOU8OcPSX1wIFxHhTJK77LFGgy0j/AAA/qPWg6prkf7P09blPaWhlb2cMskMEgRlYFlj9mfulPd4GXL+MA4ORUTBgwb+VpG8zvz+aZqNRqNvJZJ2iNuXyc2j0mzuCBa3LROxAWO6TAJPkJouYfmVB8alobpvCOlydza2n9rysd8chDu0hZHGVkjUN7yEjOR1NUmu0uXU6iIiNqxHVf9n6vFpdNa0zvbfp8G48UcOWdva8snjkfBxzMjztGcjBXeMKWOGGy85zzcxDWERh0eLwj5z9ZVkzn1ubxn4RH0j96ofT9J5EUabcJA8SlygjItIoxvJ3kj4mZmwoaUMCeUbKBgYxa7Hmtw4ufj3bQ9ZdBlw0m+Xl4d+8pDhvjexml9nvoI7a625WdPops+68UsqhiG6jmAzkYLVMQXQFsIgQRFGCDkHkXIPqDjagyaBQKBQKBQKDgH+kZxCXnhskPhiXvpR6u+QgPxVMn/8AbQSHHOndxwtZIgwB7PI4+Mys7Z/jkoMfRJee3hYecSf8Iz/OuK1deHPePTLu9HbiwUn0QzajJJWRMcWrqNzatHo6xyQ3UaRzDmRZLcgFZRhyByuvKM9RhiB4s12ulzUy4otVwmrw3xZrVv4+953MYtobK2kKzPawqkxBPISMfRg9Soxj5elUvaufHOasdeHr9l72Pp8kYbzPLi6fdMrx1INhCn4mkdtW/sg/0Kn98+5qHHvaZNIjWdoFSaQHvHVj9FHjLEn6p5d8+QyfSrLS5suprxWrtX5/hV6zBi0l+GluK3y/P+WD2FcCCST9oTjMUbEWoI991ODLj0U7D97P2d7BWu63VwsSNJIwVEUs7HYKqjJJ+AAoOPdm1u2s6rcatOD3MJMdqp8jjA8/qxnJH2pcjpQQvb3a99q1nFnHeQxJ8ued1/50GxcXaF3F9erbgCTUNP8A9WAx4pLUp3kCjzLRqpx571iY3jZmszWYmGXpPEUb2ncXEC3EEi5Cttsx5sEEHod/Ig/Kucwdo20sThvXfbd0+p7Mpq5jNS228R6UVbW9nbuGt7aK1UsOaTmZ5FUnDYkkPgGCfdxS/aeTPaKVjaJnnt1Zx9lYtPWclp4rRE7b9N+57atq4trmeZVCRAt7Gihf9ZmCRLbvaxr42bmMqSSAcrI4UlgMDo4iIjaHLzMzO8s7iiNhcZkJaV0TnHXlZukSAdFGQAo3Oc7kknm+1eLJqYpXnyjk6nsjhx6WcluXOefobBoulrYxma+YBn5QIsjGeqqd8O/n15Vxn6vNVno9LXR0m2Sec9fBU67V31uSKY68o6eM+li32nNeXRlvEs5EEMkVtBGe9klEmDzTuygBBy5wBgE5zkby75q7bUneZ6R+9yHTT233vExWOs7fvNGaO95pat7PLHqFrDtNbpKJLm2A692x3IA/s2+ztivOGctafzbeuPq9Zq4b3/g39U/Tm37h/X4L+LvbWQOucMOjo3mjqd1YehqTE784RpjblKTowUCgUCgUHyD2j3xuNUvXP/3DoP8ADEe7X/KgoPoTV9L/AGpw+scY8UtnDJGBjPOiJIq/eV5fvoOPdnWrB4zbufHHkp8VJyR8wxP3EVzvbGmmL+VjpPX1un7F1UWpOGesdPU3GqRelBVWI6Ej5VmLTXpLE1iesKVhlA6/rbI621mplu5SFRVGeXm6E/Hzx95262vZ/Z85p47/AO35qjtHtKMEcFP93yeHC/BhvLk2cb86oyvql0DkMebm9lhbzHMu7fWZS3RFz08RERtDk5mbTvL6Js7VIUWOJQiIoVFGwUKMAD7qyw5d2z69JM0WkWO9xdMve4z4UJyFJHQHBZvRV32ag6Fwvocen2sVtD7sS4J82Y7s5+JYk/fQcg7fU7jUNPuj7oAH+4lD/wBJP5UHQe1XQWvbBmtyRcWxFxbshIfmQZIUjfJXOPiFoOc9l98dZaVLl4VuEw5IidXmU7M57qaNS4OMkoeorRkxYr28+sT64SKZstKeZeYjwiZdHk4HhjBkM0i8qkkxrAjYAztII+9H569eSiI2p5vqiPs8+WmZ3yed65n7sJw1rcQwQBVYxxpJMVDSNI+O8Yu27vyhDk56ioWr1GSmWmKnLi70/RabFkw5M2SN+Hu/e572WvWiLeXMvIq2M8kRHvTl18HO+dy7tlUA2weuSQs2mGlZ3iOfj3q++fJeNpnl4d3uQnFskhuX79gSoHKB7iKyhuVc/wA2O5xnYYA5vtXLktnmkzyjp++Lqex8WOuni8Rznr++CW4U0RgjzXB7qF4yp3KuyHcnmyO7Ugdfe8xy7E2XZmith3yX6z3eCs7W19M+2LHziJ6+PqRlpwtHa6r7bawPaWscLJKDyKlyzqFRYogSw3wTzAZZBtkk1Z5L1pWbWVGLHbJeK16oi50K8tG9stFa3mAHMSMxSgfUnUdV8uY7jyPSqLS5dTpY/krPB8nRavFpdXO2O8cfz+/sdB4H4vj1KNvD3VxEeW4hJ8SH1H2kPk1X9L1vWLVneJc3elqWmto2mGzV6eSgUCgUHxnxcMX12D5XU4P3StQfQXYNxCLnThAzZltCUI8yjEtG3y6r/BQah2s9nktvcHUNOyEZueZV6wt1aQAdYzuSPIk+R283pW9ZraN4l7pe1LRas7TCG0rjWB8JOe7cAAt/ZsfUH6v3/jXO6rsm9J3xc4+P5dLpO2Md44c3Kfh+GxQ3SOMo6sPUMCP5Gqq2HJWdrVmPYuK5sdo3raJ9rxu9UhiGZZUX5sM/cOpr3j0ubJPm1mWvJqsOON72iGvtxHNeyi20iJpJW+vjHKPtAHZRv7zYA9KudL2RtPFm933Umr7a3jhwe+fp+UlBojWcn7O05hNq1yD7bdDJW0jbd0RjuDv4n97fHUgC8iIiNoc/MzM7y7Vwhw1DplslvbjYbux96Rz7zt8Tj7gAPKssLeM+JYtMtJLibB5RiNM4MjkHlQfhk+gBPlQaR2N8NyOZNWv/ABXN3kxZ+rG2/MAenNgAeiAY6kUHU6Dm/b3ovtOmGRRlraRZfjynwOPl4g38FBsfZvrHtum2suct3QR/Xni8DE/Mrn76Di3HWly6BrEd1aDlimcyR+SeI4lhPw8Wfk6+leb14o5dXuluGefTvdrtNQN5ad9FMjxSRk7RkHcYZT4zgjcVqpGSeto935bL+TjlFZ9/4LzSXuGmxIExOrp4MsrLFEAebPw9K16nT2zRytttzjl3tuk1NcE86778p59Yn2NYSytpr0NNZD20uvOe8dYWaPcSPGDysQPEMg+W/SomLtG838jann9PR6/qm5ezMdcc5638zr05+r6JjTbG2une7Ys8aSOC745JXjPKSij+zVlKjPvFfMAFpVdFjjJ5W3OyJfX5ZxeRryr6Pv8ANBcVazJcSMjgpHG2BGeuVPvPjqfQdB/OqXtPXXvacVeUR19P4XnZWgpjpGa3OZ5x6Pz/AIZXBtlNNKJOqRghXckqG6eBfrEbjyAPnkYrf2Xp8lrRlydI6b/Rp7X1OKtJw4/909dvD0oeztJ4NdRLS8nu7Z0c3qyszxxeA++2BHu2CoXBG64A6307bc3ORvvyapxa0lpKL/T2KSQsVJHR4i2wcfWHTIPkfgKoezNTFcs4f/Gd9v31Oi7W0s2xVz7edERxfvrdV7OO0CHV4sDEdyg+liz93PHn3kz94zg+RN+5xudAoFAoPlntSsFstblMic0UkizldvpElwZAPTLd4M0Ftl7Tw/qSvARJG680b791c28mCDkA4yOXpnDAdfMPonhLiy21SPntZAWA+kjJHeRn0ZR5ZzhhkHyNBr/FHZFp98xdUa3kJyWhwqsf3kIK/HbBPrQaXL/o+nPgvxj4wb/yk3oJCw7DrK2Uy3927om7HwQRgD7RJYgfeKDGn4rTP7M4St1532kuFUhVA2L8zbtj+8f4YySKDoXAfBkelQFVPeTykNcTH3pG+/cKCTgfEk7mg2KaVY1Z3IVVBZmJwFA3JJPkAKDjUUT8UaoWcMNMsWwAdhKwPQ/F8ZP2UAGxOSHbFUAAAYA2AHQYoK0HhfWiTxvFKOZJEZHHqrggj8DQci7Fbp7C8vdJuD4kcyQ525sYDEf4k7twPTNB0LjvhpNTtHgOBIPHC535JFzyk/A7g/Amg4X2c8Zy6ZcS2V7iOGRzHIr82IJB4S2xyAfMg/GtOTijzqe1vxcFvNv7Nn0Ba286glHiIY82SJGz4QBvzdMKKx/NPSa/H7vX8EdYt74+yO1PT5kkW7xGzQ+8sasGdcYPVjkgE4qHnwZa5I1HKZr3R3x703T58Vsc6bnEW6TMxyn3dGpaNocMb8kN7LJaNcrcxWQjPeCRG51TvCf9nz4YggDKA56k7q6/BaPMneZ7u/8Afgj27N1FJnjjaI6z3fvxS8PDT3Ny73DIE5i0ojYkgk57rmwMHHUjcDHmQRCx9m2vnnLn2267R9U/J2rTHgjFg33jlvPzhbr2u84ENp4YFUAFPDzgHHKuPdjHw6/L3s63X7fx4vfH0Y0HZ3F/Lm90+/mjL3WZ3i5Gkbk2GPCMjccpIAyNqrM2sz3x8M25LXBocFMnFFeftQN5biWN426OpU/xDH/OoWK80yRaO6d0/NjjJjmk98bNA0DS5orMapYMyT2VwY5wDnwkKVlx9nxlGXoQAftV3L5++juBOKY9VtEuIxyt7sqZz3ci+8vy3BHwYUGw0CgUHKO33hP2q3ju4x47Y8suOphc7t/A2/oAznyoNf7Nr211W1OkaicvECbWQHEmMeIRsfrLvt0KYBGFNBD652Q6lp8ve6c5mVSSrxN3U6j4jI38vCTn0FBda8fcQWvglilkxsO+tWz+KqpPzJNBIR8dcR3Xht7UoT9ZbZgB/FNlR99Bm2fZdqepssmu3jKg37sMJHHrgD6KM/Ec3yoOs8NcNW2nRd1ZxCNerHq7n1djux/p5YoJYig4zx3xHNrN4uk6S/0YObqYbrhCMjP92pxn7TEDp1DqnDehxWFvHb248KDcn3nY7s7HzYnf/tQSdAoFByTtj01rO4t9Yth44GVJgNgwzhS3wILRk/vpQdO0XUo7uCOeA5jlQOp+Y6H0IOxHqDQck7euBe8X9o2y+JABdKo3ZRsJfmo2PwwduU0GB2adpMlsi2d0ve4ANrIWK86HoucHOMED0wVO4xUPU5b6enHSvFHr6fj5epO0uGmqvwXtw29XX4xz+fr69A/+vT/cD/ef+yqz/W//AI+P4Wv+gR/7Ph+UZot4jXbMoEHeo6pvkRu42IOBjfO3xxWjQ6jHOr4tuHf5t+v0+WNFwb8Uxt7kf2f22qWkfseoQolpDK0klwzqeeM87GMAHL88pU8x+qXB6gV0lrRWJtbo5elLXtFaxvMsaS4yWwByliVBHQE9K4q+Xe07Ry3d5XFtWN557Ru8ncnrWq1pnq2VpFei0nG58qRG87MzO0bvHsGs/arTU43/ANnOQn+8SQN/JhXdxG0bPntp3mZa12C8Qm11D2ZyRHdAoQfqyICyH/iX5sPSssPpU0FvNQXUFskYYFWAKsCCCMgg7EEHqKD5n7TOAptGuBdWRcWxcNE6k81u+chGPXGfdbz6HfqHROzjtghu1WHUWWG46CQ+GKb456Rt8DsfI78oDqoOelBWgUHjd3SQo0kzqiKMszkKqj1JOwoONcZdo02qSfs7QVZjJlZJx4cr9bk80Tfdzj4epDoPZ7wVFpFv3aYaZ8GeXG7sPIeiDJwPmepNBtVAoFAoMTVdPjuoZIJxzRyoUcfBhjY+R8wfI0HKeynUZNLvZ9GvG2DF7RjsGz4iB8GXxAeRDjqaDr8iBgQwBBGCDuCD1BHmKD56474NTT7juJG5LK5dms5zn/U5jv3bsP7I4388AMMlGyInZ56Jq8iStZ3693dRnG/SQeRB6EkbgjZgciua7R7O8n/Jj/2/L8Oq7M7SjLEY8k+d8/y2GqddPWS4dgFZ2IHQFiQPkCa2Wy3tG0zO3ra64qVnirWIn1PKtTYVkQHGurC3tmAPjlBRPXfZm+4H8SKsezNPOXNE91ef2VnampjDgmO+3KPq6L2FaKbXS1dxhrl2n38lICp9xVA38ddY4585Q6n3d4LmMbpcCZB092TnH9KD7QVsgEdDuKCtAoFB5XVukqMkqq6OCrKwDKwPUEHYig4vxr2HBi0ukuFzuYJCeUfCN/L5N+NBo1vqWt6H4T7RFGv1ZF7yD5KSGQfwmgm7Xt5v1H0kNs/xCyKfv8ZH8qCr9tGq3J5LSCIMegiiklkH4sQfy0HvZ9n+s606vqszxRZz9KfEP8EC4Cn58v30HY+D+DrXSouS0TxNjvJG3kkI+03p8BgD0oNgoFAoFAoFBzntj4Re7hS7tMi8s/pEKjxuiHmKjHVlI5l+II+tQTnZxxemrWayjAmTCXCDblcDqB9luo+8dQaCZ4g0WK+t5Le5XmjkGD6qfJlPkwO4NBw680DMi6TqziO4jGNKvsYWRM+GCQ/ZzsBnKnYHpzCJ2Rh1u406U2urxsjr7soGQ6+Tbe+P3l+RGc1R6vsmLTxYfd9l/ou2eGOHP7/u2Kz1CKYZhkVx+6QSPmOoqjyafLjna9Zhf4tRiyxvS0SyT8a1xEy2zMQgta4st7YEBhI/kiHO/wC8w2X+vwqw03ZubLPOOGPGVdqe1MGGOU8U+EI7gXhK41+67+6BW0Q+NtwrAb9zF8/MjpknqRnpsGCmCnBRymp1N9Rfjv8A4dt7SNcXTdMmdcKxTuYAMDxyDlXlH7oy2PRDW5ofJFB9t2IxGgPUIufwFB70CgUCgUCgxZNNhY5aKMn1KKT/AEoPeKFUGEUKPQAAfyoL6BQKBQKBQKBQKDinFVnJw3qQ1G0RmsbpuW5iXorMckAdBvll9DzLsDuHY9PvY7iJJYWDxyKGRh0IP/nSghuOOEodVtjDPsw8UUgGWjb1HqD0K+Y9DggOZQ8QC3xpfFkAkQbQXTAsGXoG5x4um3eL4hnDb5NB66h2HWtwBLpt4VR/EuQs0ZB6cjqQcfHegjD2DXTHDXsRX/DIT+B2/nWIiI6MzaZ6y2XhzsMtIGD3kr3JH1cd1F94BLH82PhWWHRL++ttOt+eVo7e3iXAAAVVA6KiqNz6KBk0HzfxxxTPxFfRw2qN3fNyW0XmSfelfHQ4GT5Ko+ZIQ9toaT6pFZQeOPv0gZh9cIQJpRv7pIdxvsuB5UH13QKBQKBQKBQKBQKBQKCmaCtAoFAoFBh6xpkV3DJBcKHjlUqwP9R6EHBB8iAaDj3C+rScNXzafqDE2Mzc1tMfdTmPvZ8gTs6/VPi6HJDtgOelBGcQ8P2+oRGG8iWROozsyn7SMN1PxFByW97MtT0tmk0G7ZkJyYmZVc9Oqt9FIdupC/KgwJu1DXLLw3lkvh2LSQSrn4hkYIfuFBhy9s2qznkgghjLDYpFI7geo5mIP5aCPXgvWtam57rvOUEgS3JMaKDj3I+oBwDhVx60G2a/Y2vCtiy27d5qN0hjEp2dV+s6rn6NB5dSW5c55dgwP9HfhYvLJfyr4YwYoMjq7DxsPkp5f4z6UHfKBQKBQWsaCgNBfQKBQKBQWn4UFQKCtAoFAoPPJoL1NBA8bcKQ6rbNBPsesUgGWjfyYeo8iPMfcQHK+DeOJ9Cm/Zuthu6TaGYZbkTyIPV4T5EbrgrjbCh2yyu450WSF1kRhlWQhlI+BFB70FCaCiig0vj7tJtdKUrkTXOPDCp3B8jIR7g+HU+Q8wHCtD0m94l1BnlYkEgzy4+jhTyVR0zjZV89yfrGg+ntF0qKzgjgt15Iol5VH8yT6kkkk+ZJNBm0CgUCgtZaCgWgvoFAoFBaT6UFQKCtAoFAoFBZy0FyjFBWghOLOFbbVIe6u0zjPI4wJIyfNGxt8jkHG4NBxi+4C1nRHaTSZnlh3OIsFv44GyHPlkBvuoLtO7a9QiYxXdtCzrjm5hJC46e8CSPP7IoPe87fJRslnHnHnI7AHzBAUZ+40Gsaj2maxqZ7qAsuRvHaRsGP3jmk/A0Evwh2J3Vywk1Jjbxk5Kghp3z+Kp8zk/Cg7zoeiwWUKw2sYjjXoB1J82YndmPqaCQoFAoFAoFAoFAoFAoKYoK0CgUCgUCgUCgUCgUHhdWUcoxLGjj0dVYfzFBFrwdp4ORY2gPr7PD+mglre3SMcsaqi+igKPwFB60CgUCgUCgUCgUCgUCgUCgUCgUCgUCgUCgUCgUCgUCgUCgUCgUCgUCgUCgUCgUCgUCgUCgUCgUCgUCgUCgUCgUCgUCgUCgUCgUCgUCgUCgUCgUCgUCgUCgUCgUCgUCgUCgUCgUGu60jCVEjeRQUJOHfyPpzDfoPvqp105JzVrS0xymeTxbqxrTm72L6WRkcnq7+h/e3G38vkToxTkrnp58zWfGfRP7+7kb7pOMy/wB0W6biYr6ZGOY9N/P8KvXtUmYf2DHp0nO3TPU7+Z/8zQVKyjBERYEf3zAg5PxIIxj/AM6Bl28GR4wyn0Ern+eaD09lX1f87/qoHsq+r/nf9VA9lX1f87/qoHsq+r/nf9VA9lX1f87/AKqB7Kvq/wCd/wBVA9lX1f8AO/6qB7Kvq/53/VQV9lX1f87/AKqCnsq+r/nf9VANqvq353/VQY13p5beOR1I3wWcqf8AMDv06/z3rTlx3tzrbb5fT99LEllCWGXJ+55Bg+f1vj/8dBjDa9o3t+/v74EMn2VfV/zv+qt7J7Kvq/53/VQYN1LySqgDEHl355frMQcYONsZ++ouTPauWKRHLl49+/o+rG68MTn6OXp9tt/l4vj/AC+VSmWUluCATzjI6c77f5vjQV9lX1f87/qoHsq+r/nf9VA9lX1f87/qoK+zj1b87/8AWgjta0t5WV4mAZVK4I2IOc+vrjBFV+s0l8tovjttMcuff++qXmYYml6PL3iyTsByEkKMHr8th1z51o02izeUjJlt06RDERPe9v2CozhWztuJMZAUr9nHu4HTfAznfNu9n7CXpyt6nMhOdiN8rv1oL4NGVCCocEbj6Q+hHp6E/wDhNAj0ZcglWyMdZNhjbIAGM7Cgk+d/sD83/agd4/2P8w/6UFyM2d1wPXOf+VB6UCgUCgUCgUCgUCgUCgwLqKUyqUOE8ORnHRjzbY3yMVFyUzTliaz5vL6793gxz3eqpL5shGPsnPl8cetSmVAs32o8bb8rZ+O3NQVKy+TJnA6qSPj55H4mgpyzfajz/gbHnj6/y/Cg9Yw+fEV5fQA5/HP/ACoPa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096000" y="5029200"/>
            <a:ext cx="1600200" cy="5334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Buy Now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305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Long term expansion plans</a:t>
            </a:r>
            <a:endParaRPr lang="en-US" dirty="0"/>
          </a:p>
        </p:txBody>
      </p:sp>
      <p:sp>
        <p:nvSpPr>
          <p:cNvPr id="4" name="TekstSylinder 4"/>
          <p:cNvSpPr txBox="1"/>
          <p:nvPr/>
        </p:nvSpPr>
        <p:spPr>
          <a:xfrm>
            <a:off x="4572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Longer term, we have an eye towards </a:t>
            </a:r>
            <a:r>
              <a:rPr lang="nb-NO" sz="2000" b="1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sustainability and commercialization</a:t>
            </a:r>
            <a:r>
              <a:rPr lang="nb-NO" sz="20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 of ChopBuddy. To do this, we need to build strategic partnerships with healthy food vendors, image recognition software vendors, wearable tech companies, and dieticians. We have the following expansion plans:</a:t>
            </a:r>
          </a:p>
          <a:p>
            <a:pPr marL="339725" indent="-339725"/>
            <a:endParaRPr lang="nb-NO" sz="20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1327356" y="26907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305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Helping you find healthy food vendors</a:t>
            </a:r>
            <a:endParaRPr lang="en-US" dirty="0"/>
          </a:p>
        </p:txBody>
      </p:sp>
      <p:sp>
        <p:nvSpPr>
          <p:cNvPr id="4" name="TekstSylinder 4"/>
          <p:cNvSpPr txBox="1"/>
          <p:nvPr/>
        </p:nvSpPr>
        <p:spPr>
          <a:xfrm>
            <a:off x="457200" y="1600200"/>
            <a:ext cx="8229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We 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want to connect shops, restaurants and other </a:t>
            </a:r>
          </a:p>
          <a:p>
            <a:r>
              <a:rPr lang="nb-NO" sz="2800" dirty="0" err="1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vendors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 </a:t>
            </a:r>
            <a:r>
              <a:rPr lang="nb-NO" sz="2800" dirty="0" err="1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of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 </a:t>
            </a:r>
            <a:r>
              <a:rPr lang="nb-NO" sz="2800" dirty="0" err="1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healthy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 </a:t>
            </a:r>
            <a:r>
              <a:rPr lang="nb-NO" sz="2800" dirty="0" err="1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food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 to </a:t>
            </a:r>
            <a:r>
              <a:rPr lang="nb-NO" sz="2800" dirty="0" err="1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ChopBuddy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. </a:t>
            </a:r>
          </a:p>
          <a:p>
            <a:endParaRPr lang="nb-NO" sz="28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- Users of ChopBuddy will be able to 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find healthy 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food vendors nearby using geolocation tools.</a:t>
            </a:r>
          </a:p>
          <a:p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/>
            </a:r>
            <a:b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</a:br>
            <a:endParaRPr lang="nb-NO" sz="28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- Vendors will </a:t>
            </a:r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earn more revenue from ChopBuddy customer referrals, and customers will be rewarded loyalty Treatz for shopping at associated vendors.</a:t>
            </a:r>
            <a:endParaRPr lang="nb-NO" sz="28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7148" y="288085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1</a:t>
            </a:r>
            <a:endParaRPr lang="en-US" sz="3000" b="1" dirty="0"/>
          </a:p>
        </p:txBody>
      </p:sp>
      <p:sp>
        <p:nvSpPr>
          <p:cNvPr id="8" name="Oval 7"/>
          <p:cNvSpPr/>
          <p:nvPr/>
        </p:nvSpPr>
        <p:spPr>
          <a:xfrm>
            <a:off x="181896" y="458674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2</a:t>
            </a:r>
            <a:endParaRPr lang="en-US" sz="3000" b="1" dirty="0"/>
          </a:p>
        </p:txBody>
      </p:sp>
      <p:sp>
        <p:nvSpPr>
          <p:cNvPr id="9" name="Down Arrow 8"/>
          <p:cNvSpPr/>
          <p:nvPr/>
        </p:nvSpPr>
        <p:spPr>
          <a:xfrm>
            <a:off x="3810000" y="3886200"/>
            <a:ext cx="11430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305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Helping you find healthy food vendors</a:t>
            </a:r>
            <a:endParaRPr lang="en-US" dirty="0"/>
          </a:p>
        </p:txBody>
      </p:sp>
      <p:sp>
        <p:nvSpPr>
          <p:cNvPr id="7" name="TekstSylinder 20"/>
          <p:cNvSpPr txBox="1"/>
          <p:nvPr/>
        </p:nvSpPr>
        <p:spPr>
          <a:xfrm>
            <a:off x="240889" y="1386348"/>
            <a:ext cx="403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latin typeface="Whipsmart" panose="020B0502030203050204" pitchFamily="34" charset="0"/>
              </a:rPr>
              <a:t>The app will access the </a:t>
            </a:r>
            <a:r>
              <a:rPr lang="nb-NO" sz="2000" dirty="0" smtClean="0">
                <a:latin typeface="Whipsmart" panose="020B0502030203050204" pitchFamily="34" charset="0"/>
              </a:rPr>
              <a:t>user’s GPS </a:t>
            </a:r>
            <a:r>
              <a:rPr lang="nb-NO" sz="2000" dirty="0" smtClean="0">
                <a:latin typeface="Whipsmart" panose="020B0502030203050204" pitchFamily="34" charset="0"/>
              </a:rPr>
              <a:t>and determine which </a:t>
            </a:r>
            <a:r>
              <a:rPr lang="nb-NO" sz="2000" dirty="0" smtClean="0">
                <a:latin typeface="Whipsmart" panose="020B0502030203050204" pitchFamily="34" charset="0"/>
              </a:rPr>
              <a:t>associated </a:t>
            </a:r>
            <a:r>
              <a:rPr lang="nb-NO" sz="2000" dirty="0" smtClean="0">
                <a:latin typeface="Whipsmart" panose="020B0502030203050204" pitchFamily="34" charset="0"/>
              </a:rPr>
              <a:t>vendors are close to the user. </a:t>
            </a:r>
          </a:p>
          <a:p>
            <a:endParaRPr lang="nb-NO" sz="2000" dirty="0">
              <a:latin typeface="Whipsmart" panose="020B0502030203050204" pitchFamily="34" charset="0"/>
            </a:endParaRPr>
          </a:p>
          <a:p>
            <a:r>
              <a:rPr lang="nb-NO" sz="2000" dirty="0" smtClean="0">
                <a:latin typeface="Whipsmart" panose="020B0502030203050204" pitchFamily="34" charset="0"/>
              </a:rPr>
              <a:t>By going there to shop the user will</a:t>
            </a:r>
            <a:r>
              <a:rPr lang="nb-NO" sz="2000" dirty="0">
                <a:latin typeface="Whipsmart" panose="020B0502030203050204" pitchFamily="34" charset="0"/>
              </a:rPr>
              <a:t> </a:t>
            </a:r>
            <a:r>
              <a:rPr lang="nb-NO" sz="2000" dirty="0" smtClean="0">
                <a:latin typeface="Whipsmart" panose="020B0502030203050204" pitchFamily="34" charset="0"/>
              </a:rPr>
              <a:t>be </a:t>
            </a:r>
            <a:r>
              <a:rPr lang="nb-NO" sz="2000" dirty="0" smtClean="0">
                <a:latin typeface="Whipsmart" panose="020B0502030203050204" pitchFamily="34" charset="0"/>
              </a:rPr>
              <a:t>rewarded Treatz points.</a:t>
            </a:r>
            <a:endParaRPr lang="nb-NO" sz="2000" dirty="0" smtClean="0">
              <a:latin typeface="Whipsmart" panose="020B0502030203050204" pitchFamily="34" charset="0"/>
            </a:endParaRPr>
          </a:p>
          <a:p>
            <a:endParaRPr lang="nb-NO" sz="2000" dirty="0">
              <a:latin typeface="Whipsmart" panose="020B0502030203050204" pitchFamily="34" charset="0"/>
            </a:endParaRPr>
          </a:p>
          <a:p>
            <a:r>
              <a:rPr lang="nb-NO" sz="2000" dirty="0" smtClean="0">
                <a:latin typeface="Whipsmart" panose="020B0502030203050204" pitchFamily="34" charset="0"/>
              </a:rPr>
              <a:t>Treatz </a:t>
            </a:r>
            <a:r>
              <a:rPr lang="nb-NO" sz="2000" dirty="0" smtClean="0">
                <a:latin typeface="Whipsmart" panose="020B0502030203050204" pitchFamily="34" charset="0"/>
              </a:rPr>
              <a:t>can later be used in the in-game shop to purchase</a:t>
            </a:r>
            <a:r>
              <a:rPr lang="nb-NO" sz="2000" dirty="0">
                <a:latin typeface="Whipsmart" panose="020B0502030203050204" pitchFamily="34" charset="0"/>
              </a:rPr>
              <a:t> </a:t>
            </a:r>
            <a:r>
              <a:rPr lang="nb-NO" sz="2000" dirty="0" smtClean="0">
                <a:latin typeface="Whipsmart" panose="020B0502030203050204" pitchFamily="34" charset="0"/>
              </a:rPr>
              <a:t>items to customise your ChopBuddy.  </a:t>
            </a:r>
          </a:p>
          <a:p>
            <a:endParaRPr lang="nb-NO" sz="2000" dirty="0">
              <a:latin typeface="Whipsmart" panose="020B0502030203050204" pitchFamily="34" charset="0"/>
            </a:endParaRPr>
          </a:p>
          <a:p>
            <a:r>
              <a:rPr lang="nb-NO" sz="2000" dirty="0" smtClean="0">
                <a:latin typeface="Whipsmart" panose="020B0502030203050204" pitchFamily="34" charset="0"/>
              </a:rPr>
              <a:t>Additionally</a:t>
            </a:r>
            <a:r>
              <a:rPr lang="nb-NO" sz="2000" dirty="0">
                <a:latin typeface="Whipsmart" panose="020B0502030203050204" pitchFamily="34" charset="0"/>
              </a:rPr>
              <a:t> </a:t>
            </a:r>
            <a:r>
              <a:rPr lang="nb-NO" sz="2000" dirty="0" smtClean="0">
                <a:latin typeface="Whipsmart" panose="020B0502030203050204" pitchFamily="34" charset="0"/>
              </a:rPr>
              <a:t>the</a:t>
            </a:r>
            <a:r>
              <a:rPr lang="nb-NO" sz="2000" dirty="0">
                <a:latin typeface="Whipsmart" panose="020B0502030203050204" pitchFamily="34" charset="0"/>
              </a:rPr>
              <a:t> </a:t>
            </a:r>
            <a:r>
              <a:rPr lang="nb-NO" sz="2000" dirty="0" smtClean="0">
                <a:latin typeface="Whipsmart" panose="020B0502030203050204" pitchFamily="34" charset="0"/>
              </a:rPr>
              <a:t>Vendor might choose to provide the user with a loyality reward, </a:t>
            </a:r>
            <a:r>
              <a:rPr lang="nb-NO" sz="2000" dirty="0" smtClean="0">
                <a:latin typeface="Whipsmart" panose="020B0502030203050204" pitchFamily="34" charset="0"/>
              </a:rPr>
              <a:t>i.e. giving </a:t>
            </a:r>
            <a:r>
              <a:rPr lang="nb-NO" sz="2000" dirty="0" smtClean="0">
                <a:latin typeface="Whipsmart" panose="020B0502030203050204" pitchFamily="34" charset="0"/>
              </a:rPr>
              <a:t>every </a:t>
            </a:r>
            <a:r>
              <a:rPr lang="nb-NO" sz="2000" dirty="0" smtClean="0">
                <a:latin typeface="Whipsmart" panose="020B0502030203050204" pitchFamily="34" charset="0"/>
              </a:rPr>
              <a:t>10th item for </a:t>
            </a:r>
            <a:r>
              <a:rPr lang="nb-NO" sz="2000" dirty="0" smtClean="0">
                <a:latin typeface="Whipsmart" panose="020B0502030203050204" pitchFamily="34" charset="0"/>
              </a:rPr>
              <a:t>free. </a:t>
            </a:r>
            <a:endParaRPr lang="nb-NO" sz="2000" dirty="0">
              <a:latin typeface="Whipsmart" panose="020B0502030203050204" pitchFamily="34" charset="0"/>
            </a:endParaRPr>
          </a:p>
        </p:txBody>
      </p:sp>
      <p:pic>
        <p:nvPicPr>
          <p:cNvPr id="10" name="Bild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59133" y="1447800"/>
            <a:ext cx="4694815" cy="4694815"/>
          </a:xfrm>
          <a:prstGeom prst="rect">
            <a:avLst/>
          </a:prstGeom>
        </p:spPr>
      </p:pic>
      <p:sp>
        <p:nvSpPr>
          <p:cNvPr id="11" name="Sol 23"/>
          <p:cNvSpPr/>
          <p:nvPr/>
        </p:nvSpPr>
        <p:spPr>
          <a:xfrm>
            <a:off x="7290312" y="1762936"/>
            <a:ext cx="500743" cy="478971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Sol 24"/>
          <p:cNvSpPr/>
          <p:nvPr/>
        </p:nvSpPr>
        <p:spPr>
          <a:xfrm>
            <a:off x="7355525" y="3311370"/>
            <a:ext cx="500743" cy="478971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Sol 25"/>
          <p:cNvSpPr/>
          <p:nvPr/>
        </p:nvSpPr>
        <p:spPr>
          <a:xfrm>
            <a:off x="6038457" y="2462971"/>
            <a:ext cx="500743" cy="478971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Sol 26"/>
          <p:cNvSpPr/>
          <p:nvPr/>
        </p:nvSpPr>
        <p:spPr>
          <a:xfrm>
            <a:off x="6256170" y="4436084"/>
            <a:ext cx="500743" cy="478971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Sol 27"/>
          <p:cNvSpPr/>
          <p:nvPr/>
        </p:nvSpPr>
        <p:spPr>
          <a:xfrm>
            <a:off x="5537714" y="3467254"/>
            <a:ext cx="500743" cy="478971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21669" t="22917" r="18594" b="11458"/>
          <a:stretch>
            <a:fillRect/>
          </a:stretch>
        </p:blipFill>
        <p:spPr bwMode="auto">
          <a:xfrm>
            <a:off x="685800" y="15240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food vendor purchases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305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Photo auto-recognition of food</a:t>
            </a:r>
            <a:endParaRPr lang="en-US" dirty="0"/>
          </a:p>
        </p:txBody>
      </p:sp>
      <p:sp>
        <p:nvSpPr>
          <p:cNvPr id="4" name="TekstSylinder 4"/>
          <p:cNvSpPr txBox="1"/>
          <p:nvPr/>
        </p:nvSpPr>
        <p:spPr>
          <a:xfrm>
            <a:off x="457200" y="1600200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Instead of manually logging each food item you ate, what if you could take pictures of your meals and a photo auto-recognition service could automatically tag all your food items?</a:t>
            </a:r>
            <a:endParaRPr lang="nb-NO" sz="28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endParaRPr lang="nb-NO" sz="28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</p:txBody>
      </p:sp>
      <p:pic>
        <p:nvPicPr>
          <p:cNvPr id="31746" name="Picture 2" descr="https://csmt13.files.wordpress.com/2013/09/xl_2874_food-photography-tp.jpg?w=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657600"/>
            <a:ext cx="2514600" cy="2171701"/>
          </a:xfrm>
          <a:prstGeom prst="rect">
            <a:avLst/>
          </a:prstGeom>
          <a:noFill/>
        </p:spPr>
      </p:pic>
      <p:pic>
        <p:nvPicPr>
          <p:cNvPr id="31748" name="Picture 4" descr="http://2.bp.blogspot.com/-r2gSgDjh3B8/T4SUvLk6HwI/AAAAAAAABIE/4b4oFUxM_Rg/s1600/Facebook-Instagram-Phot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5592" y="3549445"/>
            <a:ext cx="2743200" cy="230358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862920" y="3642852"/>
            <a:ext cx="1946784" cy="197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Your lunch plate had:</a:t>
            </a:r>
          </a:p>
          <a:p>
            <a:pPr marL="117475" indent="-117475"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Lettuce</a:t>
            </a:r>
          </a:p>
          <a:p>
            <a:pPr marL="117475" indent="-117475"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Tomato</a:t>
            </a:r>
          </a:p>
          <a:p>
            <a:pPr marL="117475" indent="-117475"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Burger</a:t>
            </a:r>
          </a:p>
          <a:p>
            <a:pPr marL="117475" indent="-117475"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Potatoes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Is this correct?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819400" y="4114800"/>
            <a:ext cx="457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218904" y="4161504"/>
            <a:ext cx="457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4800" y="5943600"/>
            <a:ext cx="244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 a picture of your meal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41408" y="59436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 your picture onto </a:t>
            </a:r>
            <a:r>
              <a:rPr lang="en-US" dirty="0" err="1" smtClean="0"/>
              <a:t>Facebook</a:t>
            </a:r>
            <a:r>
              <a:rPr lang="en-US" dirty="0" smtClean="0"/>
              <a:t> via </a:t>
            </a:r>
            <a:r>
              <a:rPr lang="en-US" dirty="0" err="1" smtClean="0"/>
              <a:t>Instagram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23704" y="5715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Connected cloud service automatically recognizes the food items on your plate!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Addressing the problem of poor nutrition in Ghana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25380"/>
            <a:ext cx="8305800" cy="3200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Malnutrition is a complex &amp; major problem in Ghana and the rest of West Africa </a:t>
            </a:r>
            <a:r>
              <a:rPr lang="en-US" sz="1800" dirty="0" smtClean="0">
                <a:sym typeface="Wingdings" pitchFamily="2" charset="2"/>
              </a:rPr>
              <a:t> </a:t>
            </a:r>
            <a:r>
              <a:rPr lang="en-US" sz="1800" dirty="0" smtClean="0"/>
              <a:t>Diet quality &amp; diversity are key drivers and what we want to “hack”</a:t>
            </a:r>
          </a:p>
          <a:p>
            <a:r>
              <a:rPr lang="en-US" sz="1800" dirty="0" smtClean="0"/>
              <a:t>Most Ghanaians, regardless of location or </a:t>
            </a:r>
            <a:r>
              <a:rPr lang="en-US" sz="1800" dirty="0" smtClean="0"/>
              <a:t>wealth, </a:t>
            </a:r>
            <a:r>
              <a:rPr lang="en-US" sz="1800" dirty="0" smtClean="0"/>
              <a:t>eat a similar diet consisting of staple foods, some vegetables and oil, and little </a:t>
            </a:r>
            <a:r>
              <a:rPr lang="en-US" sz="1800" dirty="0" smtClean="0"/>
              <a:t>else </a:t>
            </a:r>
            <a:r>
              <a:rPr lang="en-US" sz="1800" dirty="0" smtClean="0">
                <a:sym typeface="Wingdings" pitchFamily="2" charset="2"/>
              </a:rPr>
              <a:t> </a:t>
            </a:r>
            <a:r>
              <a:rPr lang="en-US" sz="1800" dirty="0" smtClean="0"/>
              <a:t>67</a:t>
            </a:r>
            <a:r>
              <a:rPr lang="en-US" sz="1800" dirty="0" smtClean="0"/>
              <a:t>% of Ghanaians do not have a diverse </a:t>
            </a:r>
            <a:r>
              <a:rPr lang="en-US" sz="1800" dirty="0" smtClean="0"/>
              <a:t>diet</a:t>
            </a:r>
            <a:endParaRPr lang="en-US" sz="1800" dirty="0" smtClean="0"/>
          </a:p>
          <a:p>
            <a:r>
              <a:rPr lang="en-US" altLang="ja-JP" sz="1800" dirty="0" smtClean="0"/>
              <a:t>The </a:t>
            </a:r>
            <a:r>
              <a:rPr lang="en-US" altLang="ja-JP" sz="1800" b="1" dirty="0" smtClean="0">
                <a:solidFill>
                  <a:srgbClr val="800000"/>
                </a:solidFill>
              </a:rPr>
              <a:t>main starchy staples </a:t>
            </a:r>
            <a:r>
              <a:rPr lang="en-US" altLang="ja-JP" sz="1800" dirty="0" smtClean="0"/>
              <a:t>consumed are </a:t>
            </a:r>
            <a:r>
              <a:rPr lang="en-US" altLang="ja-JP" sz="1800" b="1" dirty="0" smtClean="0">
                <a:solidFill>
                  <a:srgbClr val="800000"/>
                </a:solidFill>
              </a:rPr>
              <a:t>cassava, plantain, yam and cocoyam,</a:t>
            </a:r>
            <a:r>
              <a:rPr lang="en-US" altLang="ja-JP" sz="1800" dirty="0" smtClean="0"/>
              <a:t> with cassava being the most frequently </a:t>
            </a:r>
            <a:r>
              <a:rPr lang="en-US" altLang="ja-JP" sz="1800" dirty="0" smtClean="0"/>
              <a:t>consumed. </a:t>
            </a:r>
            <a:r>
              <a:rPr lang="en-US" sz="1800" dirty="0" smtClean="0"/>
              <a:t>Increased rice consumption due to its affordability and easy preparation contributes to monotonous un-diverse diets, consumption is currently 38 kg and that is expected to rise to 63kg in 2015.</a:t>
            </a:r>
          </a:p>
        </p:txBody>
      </p:sp>
      <p:pic>
        <p:nvPicPr>
          <p:cNvPr id="4" name="Picture 7" descr="Ghana food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568301"/>
            <a:ext cx="3124200" cy="193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Ghana foo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572000"/>
            <a:ext cx="3200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28470" y="3733800"/>
            <a:ext cx="8305800" cy="70788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cs typeface="Arial" pitchFamily="34" charset="0"/>
              </a:rPr>
              <a:t>Lack of dietary diversity and nutrient-dense foods can have a major impact on the nutritional </a:t>
            </a:r>
            <a:r>
              <a:rPr lang="en-US" altLang="ja-JP" sz="2000" b="1" dirty="0" smtClean="0">
                <a:cs typeface="Arial" pitchFamily="34" charset="0"/>
              </a:rPr>
              <a:t>and health status </a:t>
            </a:r>
            <a:r>
              <a:rPr lang="en-US" altLang="ja-JP" sz="2000" b="1" dirty="0">
                <a:cs typeface="Arial" pitchFamily="34" charset="0"/>
              </a:rPr>
              <a:t>of individuals</a:t>
            </a:r>
            <a:r>
              <a:rPr lang="en-US" altLang="ja-JP" sz="2000" dirty="0">
                <a:cs typeface="Arial" pitchFamily="34" charset="0"/>
              </a:rPr>
              <a:t>.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258096" y="6536404"/>
            <a:ext cx="8229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200" b="1" i="1" dirty="0"/>
              <a:t>Source: Comprehensive Food Security and Vulnerability Analysis </a:t>
            </a:r>
            <a:r>
              <a:rPr lang="en-US" altLang="ja-JP" sz="1200" i="1" dirty="0"/>
              <a:t>(CFSVA). And National Rice Development Strategy (NRDS) for Ghana. </a:t>
            </a:r>
            <a:endParaRPr lang="ja-JP" altLang="en-US" sz="12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305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Incorporating exercise &amp; fitness logs</a:t>
            </a:r>
            <a:endParaRPr lang="en-US" dirty="0"/>
          </a:p>
        </p:txBody>
      </p:sp>
      <p:sp>
        <p:nvSpPr>
          <p:cNvPr id="4" name="TekstSylinder 4"/>
          <p:cNvSpPr txBox="1"/>
          <p:nvPr/>
        </p:nvSpPr>
        <p:spPr>
          <a:xfrm>
            <a:off x="368712" y="1600200"/>
            <a:ext cx="838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Being healthy is not just about nutrition, but also about exercise and staying physically active.</a:t>
            </a:r>
          </a:p>
          <a:p>
            <a:endParaRPr lang="nb-NO" sz="2500" dirty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ChopBuddy wants you to log your exercise </a:t>
            </a:r>
            <a:b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</a:br>
            <a: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activities (running, football, basketball, etc.). </a:t>
            </a:r>
            <a:b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</a:br>
            <a: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If you have a                  or other fitness </a:t>
            </a:r>
            <a:b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</a:br>
            <a: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tracker wearable device, sync it with Chop-</a:t>
            </a:r>
            <a:b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</a:br>
            <a:r>
              <a:rPr lang="nb-NO" sz="25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Buddy to get a holistic view of your health.</a:t>
            </a:r>
            <a:endParaRPr lang="nb-NO" sz="25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endParaRPr lang="nb-NO" sz="25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</p:txBody>
      </p:sp>
      <p:pic>
        <p:nvPicPr>
          <p:cNvPr id="34818" name="Picture 2" descr="http://dash.coolsmartphone.com/wp-content/uploads/2013/06/Fitbit-logo-1024x337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535680"/>
            <a:ext cx="1569720" cy="457200"/>
          </a:xfrm>
          <a:prstGeom prst="rect">
            <a:avLst/>
          </a:prstGeom>
          <a:noFill/>
        </p:spPr>
      </p:pic>
      <p:pic>
        <p:nvPicPr>
          <p:cNvPr id="34822" name="Picture 6" descr="http://www.sisuwellness.com/wp-content/uploads/2014/07/fitness-trackers1.jpg"/>
          <p:cNvPicPr>
            <a:picLocks noChangeAspect="1" noChangeArrowheads="1"/>
          </p:cNvPicPr>
          <p:nvPr/>
        </p:nvPicPr>
        <p:blipFill>
          <a:blip r:embed="rId3" cstate="print"/>
          <a:srcRect t="24615" b="22051"/>
          <a:stretch>
            <a:fillRect/>
          </a:stretch>
        </p:blipFill>
        <p:spPr bwMode="auto">
          <a:xfrm>
            <a:off x="838200" y="4800600"/>
            <a:ext cx="5362575" cy="1756560"/>
          </a:xfrm>
          <a:prstGeom prst="rect">
            <a:avLst/>
          </a:prstGeom>
          <a:noFill/>
        </p:spPr>
      </p:pic>
      <p:pic>
        <p:nvPicPr>
          <p:cNvPr id="34824" name="Picture 8" descr="http://slimsanity.com/wp-content/uploads/2014/01/fitbit-app.png"/>
          <p:cNvPicPr>
            <a:picLocks noChangeAspect="1" noChangeArrowheads="1"/>
          </p:cNvPicPr>
          <p:nvPr/>
        </p:nvPicPr>
        <p:blipFill>
          <a:blip r:embed="rId4" cstate="print"/>
          <a:srcRect r="49288"/>
          <a:stretch>
            <a:fillRect/>
          </a:stretch>
        </p:blipFill>
        <p:spPr bwMode="auto">
          <a:xfrm>
            <a:off x="6644640" y="2164080"/>
            <a:ext cx="2407920" cy="3942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305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Registry of dieticians for counseling</a:t>
            </a:r>
            <a:endParaRPr lang="en-US" dirty="0"/>
          </a:p>
        </p:txBody>
      </p:sp>
      <p:sp>
        <p:nvSpPr>
          <p:cNvPr id="4" name="TekstSylinder 4"/>
          <p:cNvSpPr txBox="1"/>
          <p:nvPr/>
        </p:nvSpPr>
        <p:spPr>
          <a:xfrm>
            <a:off x="368712" y="3808345"/>
            <a:ext cx="853194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9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There is the lack of proper nutritional education in school, and most Ghanaians do not know how to structure a proper diet for their health needs. This becomes especially important if one has health conditions with specific dietary requirements, such as diabetes, heart disease, or high blood pressure.</a:t>
            </a:r>
          </a:p>
          <a:p>
            <a:endParaRPr lang="nb-NO" sz="1900" dirty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r>
              <a:rPr lang="nb-NO" sz="1900" dirty="0" smtClean="0">
                <a:latin typeface="Whipsmart" panose="020B0502030203050204" pitchFamily="34" charset="0"/>
                <a:ea typeface="Betty" pitchFamily="2" charset="-128"/>
                <a:cs typeface="Vani" panose="020B0502040204020203" pitchFamily="34" charset="0"/>
              </a:rPr>
              <a:t>ChopBuddy wants to create a registry of local, trusted dieticians who are available for counseling, which users can access through the Facebook app. This is a referral channel for dieticians, and we can collect a fee on each successful referral.</a:t>
            </a:r>
            <a:endParaRPr lang="nb-NO" sz="19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  <a:p>
            <a:endParaRPr lang="nb-NO" sz="1900" dirty="0" smtClean="0">
              <a:latin typeface="Whipsmart" panose="020B0502030203050204" pitchFamily="34" charset="0"/>
              <a:ea typeface="Betty" pitchFamily="2" charset="-128"/>
              <a:cs typeface="Vani" panose="020B0502040204020203" pitchFamily="34" charset="0"/>
            </a:endParaRPr>
          </a:p>
        </p:txBody>
      </p:sp>
      <p:pic>
        <p:nvPicPr>
          <p:cNvPr id="35842" name="Picture 2" descr="http://allhealthcare.monster.com/nfs/allhealthcare/attachment_images/0000/0818/dietician_crop380w.jpg?12515016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371600"/>
            <a:ext cx="3619500" cy="2381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a diverse diet look like?</a:t>
            </a:r>
            <a:endParaRPr lang="en-US" dirty="0"/>
          </a:p>
        </p:txBody>
      </p:sp>
      <p:pic>
        <p:nvPicPr>
          <p:cNvPr id="9" name="Picture 43" descr="7_lima bea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6275" y="4783654"/>
            <a:ext cx="625475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7" descr="Shrimp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9060" y="5195888"/>
            <a:ext cx="896937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0" descr="Lanzones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3525" y="3175516"/>
            <a:ext cx="1319213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2" descr="papaya.jpg"/>
          <p:cNvPicPr>
            <a:picLocks noChangeAspect="1"/>
          </p:cNvPicPr>
          <p:nvPr/>
        </p:nvPicPr>
        <p:blipFill>
          <a:blip r:embed="rId5" cstate="print"/>
          <a:srcRect l="8818" t="23639"/>
          <a:stretch>
            <a:fillRect/>
          </a:stretch>
        </p:blipFill>
        <p:spPr bwMode="auto">
          <a:xfrm>
            <a:off x="183630" y="3322820"/>
            <a:ext cx="1420813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5" descr="Red_Snapper.jpg"/>
          <p:cNvPicPr>
            <a:picLocks noChangeAspect="1"/>
          </p:cNvPicPr>
          <p:nvPr/>
        </p:nvPicPr>
        <p:blipFill>
          <a:blip r:embed="rId6" cstate="print"/>
          <a:srcRect t="11711" b="11794"/>
          <a:stretch>
            <a:fillRect/>
          </a:stretch>
        </p:blipFill>
        <p:spPr bwMode="auto">
          <a:xfrm rot="20886127">
            <a:off x="4559300" y="5947291"/>
            <a:ext cx="12398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2" descr="beef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71480" y="5958590"/>
            <a:ext cx="100488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6" descr="Book-Carbohydrates-Whole-Grains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03430" y="2535237"/>
            <a:ext cx="2840037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1" descr="purple yam.jpg"/>
          <p:cNvPicPr>
            <a:picLocks noChangeAspect="1"/>
          </p:cNvPicPr>
          <p:nvPr/>
        </p:nvPicPr>
        <p:blipFill>
          <a:blip r:embed="rId9" cstate="print"/>
          <a:srcRect l="4288" t="22932" r="5750"/>
          <a:stretch>
            <a:fillRect/>
          </a:stretch>
        </p:blipFill>
        <p:spPr bwMode="auto">
          <a:xfrm>
            <a:off x="2078038" y="5864741"/>
            <a:ext cx="143351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3" descr="kang-kong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321816"/>
            <a:ext cx="763587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 descr="reccomended plate.tiff"/>
          <p:cNvPicPr>
            <a:picLocks noChangeAspect="1"/>
          </p:cNvPicPr>
          <p:nvPr/>
        </p:nvPicPr>
        <p:blipFill>
          <a:blip r:embed="rId11" cstate="print"/>
          <a:srcRect l="3999" t="8766" r="8453" b="4951"/>
          <a:stretch>
            <a:fillRect/>
          </a:stretch>
        </p:blipFill>
        <p:spPr bwMode="auto">
          <a:xfrm>
            <a:off x="2886075" y="2557979"/>
            <a:ext cx="3527425" cy="300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1" descr="chicos (sapodilla)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21280011">
            <a:off x="1108075" y="2197616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7" descr="guava2.jpg"/>
          <p:cNvPicPr>
            <a:picLocks noChangeAspect="1"/>
          </p:cNvPicPr>
          <p:nvPr/>
        </p:nvPicPr>
        <p:blipFill>
          <a:blip r:embed="rId13" cstate="print"/>
          <a:srcRect l="6892" t="17616" r="7890" b="7083"/>
          <a:stretch>
            <a:fillRect/>
          </a:stretch>
        </p:blipFill>
        <p:spPr bwMode="auto">
          <a:xfrm>
            <a:off x="128588" y="2469079"/>
            <a:ext cx="10033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4" descr="Calamansi-lime.jpg"/>
          <p:cNvPicPr>
            <a:picLocks noChangeAspect="1"/>
          </p:cNvPicPr>
          <p:nvPr/>
        </p:nvPicPr>
        <p:blipFill>
          <a:blip r:embed="rId14" cstate="print"/>
          <a:srcRect l="4698" t="13651" r="11684" b="12294"/>
          <a:stretch>
            <a:fillRect/>
          </a:stretch>
        </p:blipFill>
        <p:spPr bwMode="auto">
          <a:xfrm>
            <a:off x="171450" y="1716604"/>
            <a:ext cx="842963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>
            <a:cxnSpLocks noChangeShapeType="1"/>
          </p:cNvCxnSpPr>
          <p:nvPr/>
        </p:nvCxnSpPr>
        <p:spPr bwMode="auto">
          <a:xfrm flipV="1">
            <a:off x="4252913" y="1371600"/>
            <a:ext cx="14287" cy="15340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/>
          </a:ex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 rot="10800000">
            <a:off x="5700760" y="4240729"/>
            <a:ext cx="338328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/>
          </a:extLst>
        </p:spPr>
      </p:cxn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10800000">
            <a:off x="38100" y="4112141"/>
            <a:ext cx="29908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/>
          </a:extLst>
        </p:spPr>
      </p:cxnSp>
      <p:cxnSp>
        <p:nvCxnSpPr>
          <p:cNvPr id="25" name="Straight Connector 24"/>
          <p:cNvCxnSpPr>
            <a:cxnSpLocks noChangeShapeType="1"/>
          </p:cNvCxnSpPr>
          <p:nvPr/>
        </p:nvCxnSpPr>
        <p:spPr bwMode="auto">
          <a:xfrm rot="5400000" flipH="1" flipV="1">
            <a:off x="3831431" y="6087785"/>
            <a:ext cx="1049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26" name="Picture 29" descr="pomelo1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rot="2301367">
            <a:off x="3149254" y="2173315"/>
            <a:ext cx="701675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2" descr="black plum 1.jpg"/>
          <p:cNvPicPr>
            <a:picLocks noChangeAspect="1"/>
          </p:cNvPicPr>
          <p:nvPr/>
        </p:nvPicPr>
        <p:blipFill>
          <a:blip r:embed="rId16" cstate="print"/>
          <a:srcRect l="15286" t="27617" r="13571" b="7816"/>
          <a:stretch>
            <a:fillRect/>
          </a:stretch>
        </p:blipFill>
        <p:spPr bwMode="auto">
          <a:xfrm>
            <a:off x="1219200" y="1470541"/>
            <a:ext cx="9747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3" descr="squashflower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2400" y="4114800"/>
            <a:ext cx="757238" cy="101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1" descr="Patola (sponge gourd).jpg"/>
          <p:cNvPicPr>
            <a:picLocks noChangeAspect="1"/>
          </p:cNvPicPr>
          <p:nvPr/>
        </p:nvPicPr>
        <p:blipFill>
          <a:blip r:embed="rId18" cstate="print"/>
          <a:srcRect l="5600" t="15025" r="12399" b="17900"/>
          <a:stretch>
            <a:fillRect/>
          </a:stretch>
        </p:blipFill>
        <p:spPr bwMode="auto">
          <a:xfrm>
            <a:off x="228600" y="5867400"/>
            <a:ext cx="976313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49" descr="pechay_Chinese Cabbage.png"/>
          <p:cNvPicPr>
            <a:picLocks noChangeAspect="1"/>
          </p:cNvPicPr>
          <p:nvPr/>
        </p:nvPicPr>
        <p:blipFill>
          <a:blip r:embed="rId19" cstate="print"/>
          <a:srcRect l="21083" r="18448"/>
          <a:stretch>
            <a:fillRect/>
          </a:stretch>
        </p:blipFill>
        <p:spPr bwMode="auto">
          <a:xfrm rot="3262761">
            <a:off x="944961" y="4387707"/>
            <a:ext cx="7239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9" descr="winged bean.jp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486150" y="5763141"/>
            <a:ext cx="830263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0" descr="cabbage (repolyo).jp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35213" y="5004316"/>
            <a:ext cx="947737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18" descr="carrots 2.jpg"/>
          <p:cNvPicPr>
            <a:picLocks noChangeAspect="1"/>
          </p:cNvPicPr>
          <p:nvPr/>
        </p:nvPicPr>
        <p:blipFill>
          <a:blip r:embed="rId22" cstate="print"/>
          <a:srcRect l="6007" t="11798" r="8977" b="12772"/>
          <a:stretch>
            <a:fillRect/>
          </a:stretch>
        </p:blipFill>
        <p:spPr bwMode="auto">
          <a:xfrm>
            <a:off x="155575" y="5321816"/>
            <a:ext cx="6731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2" descr="eggplant (talong).jpg"/>
          <p:cNvPicPr>
            <a:picLocks noChangeAspect="1"/>
          </p:cNvPicPr>
          <p:nvPr/>
        </p:nvPicPr>
        <p:blipFill>
          <a:blip r:embed="rId23" cstate="print"/>
          <a:srcRect t="14098" b="12367"/>
          <a:stretch>
            <a:fillRect/>
          </a:stretch>
        </p:blipFill>
        <p:spPr bwMode="auto">
          <a:xfrm>
            <a:off x="1752600" y="4191000"/>
            <a:ext cx="989012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3" descr="white-rice.jpg"/>
          <p:cNvPicPr>
            <a:picLocks noChangeAspect="1"/>
          </p:cNvPicPr>
          <p:nvPr/>
        </p:nvPicPr>
        <p:blipFill>
          <a:blip r:embed="rId24" cstate="print"/>
          <a:srcRect t="27756" b="16840"/>
          <a:stretch>
            <a:fillRect/>
          </a:stretch>
        </p:blipFill>
        <p:spPr bwMode="auto">
          <a:xfrm>
            <a:off x="5105400" y="1699141"/>
            <a:ext cx="21558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4" descr="pineapple.jpg"/>
          <p:cNvPicPr>
            <a:picLocks noChangeAspect="1"/>
          </p:cNvPicPr>
          <p:nvPr/>
        </p:nvPicPr>
        <p:blipFill>
          <a:blip r:embed="rId25" cstate="print"/>
          <a:srcRect l="20300" r="21207" b="6596"/>
          <a:stretch>
            <a:fillRect/>
          </a:stretch>
        </p:blipFill>
        <p:spPr bwMode="auto">
          <a:xfrm rot="980688">
            <a:off x="2308031" y="1376666"/>
            <a:ext cx="850900" cy="190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2" descr="instant-noodles.jpg"/>
          <p:cNvPicPr>
            <a:picLocks noChangeAspect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513820" y="1306850"/>
            <a:ext cx="1381125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mung-beans-500g-6766-p.jpg"/>
          <p:cNvPicPr>
            <a:picLocks noChangeAspect="1"/>
          </p:cNvPicPr>
          <p:nvPr/>
        </p:nvPicPr>
        <p:blipFill>
          <a:blip r:embed="rId27" cstate="print"/>
          <a:srcRect t="13892" b="16667"/>
          <a:stretch>
            <a:fillRect/>
          </a:stretch>
        </p:blipFill>
        <p:spPr bwMode="auto">
          <a:xfrm>
            <a:off x="7696200" y="4341444"/>
            <a:ext cx="12890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6" descr="milkfish1.jpg"/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822825" y="5374204"/>
            <a:ext cx="1406525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5" descr="chickpeas.jpg"/>
          <p:cNvPicPr>
            <a:picLocks noChangeAspect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939790" y="5262896"/>
            <a:ext cx="1069975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541078" y="4112141"/>
            <a:ext cx="1427162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7" descr="soybeans(2).jpg"/>
          <p:cNvPicPr>
            <a:picLocks noChangeAspect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980420" y="4289608"/>
            <a:ext cx="7239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8" descr="peanuts.jpg"/>
          <p:cNvPicPr>
            <a:picLocks noChangeAspect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8198580" y="6101981"/>
            <a:ext cx="81121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7" descr="Mussel.jp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 rot="4611305">
            <a:off x="5573713" y="4818579"/>
            <a:ext cx="34131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" descr="hamsteak.jp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5892800" y="6086991"/>
            <a:ext cx="617538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2" descr="quail eggs.jp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6292850" y="5153541"/>
            <a:ext cx="76041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ripe_tomato2.jpg"/>
          <p:cNvPicPr>
            <a:picLocks noChangeAspect="1"/>
          </p:cNvPicPr>
          <p:nvPr/>
        </p:nvPicPr>
        <p:blipFill>
          <a:blip r:embed="rId36" cstate="print"/>
          <a:srcRect l="8829" t="6921" r="22668" b="10130"/>
          <a:stretch>
            <a:fillRect/>
          </a:stretch>
        </p:blipFill>
        <p:spPr bwMode="auto">
          <a:xfrm>
            <a:off x="1533525" y="5683766"/>
            <a:ext cx="728663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tofu.png"/>
          <p:cNvPicPr>
            <a:picLocks noChangeAspect="1"/>
          </p:cNvPicPr>
          <p:nvPr/>
        </p:nvPicPr>
        <p:blipFill>
          <a:blip r:embed="rId37" cstate="print"/>
          <a:srcRect t="13622" b="20313"/>
          <a:stretch>
            <a:fillRect/>
          </a:stretch>
        </p:blipFill>
        <p:spPr bwMode="auto">
          <a:xfrm>
            <a:off x="6632575" y="5763141"/>
            <a:ext cx="920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get Ghanaians to eat a healthier diet? </a:t>
            </a:r>
            <a:endParaRPr lang="en-US" dirty="0"/>
          </a:p>
        </p:txBody>
      </p:sp>
      <p:sp>
        <p:nvSpPr>
          <p:cNvPr id="94" name="Slide Number Placeholder 49"/>
          <p:cNvSpPr>
            <a:spLocks noGrp="1"/>
          </p:cNvSpPr>
          <p:nvPr>
            <p:ph type="sldNum" sz="quarter" idx="12"/>
          </p:nvPr>
        </p:nvSpPr>
        <p:spPr bwMode="auto">
          <a:xfrm>
            <a:off x="6463260" y="6588307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D976AEC-BA35-4E37-912D-A20F25EA0545}" type="slidenum">
              <a:rPr lang="en-GB" altLang="ja-JP" smtClean="0"/>
              <a:pPr/>
              <a:t>4</a:t>
            </a:fld>
            <a:endParaRPr lang="en-GB" altLang="ja-JP" smtClean="0"/>
          </a:p>
        </p:txBody>
      </p:sp>
      <p:pic>
        <p:nvPicPr>
          <p:cNvPr id="49" name="Picture 37" descr="Mussel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5448" y="5292907"/>
            <a:ext cx="682625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6" descr="King-Crab.jpg"/>
          <p:cNvPicPr>
            <a:picLocks noChangeAspect="1"/>
          </p:cNvPicPr>
          <p:nvPr/>
        </p:nvPicPr>
        <p:blipFill>
          <a:blip r:embed="rId3" cstate="print"/>
          <a:srcRect t="13068" b="10510"/>
          <a:stretch>
            <a:fillRect/>
          </a:stretch>
        </p:blipFill>
        <p:spPr bwMode="auto">
          <a:xfrm>
            <a:off x="2203998" y="5357995"/>
            <a:ext cx="147955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47" descr="Shrimps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0823" y="5357995"/>
            <a:ext cx="1392237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66" descr="Tilapia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1648" y="2527482"/>
            <a:ext cx="1293812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5" descr="Tilapia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5360" y="5357995"/>
            <a:ext cx="12938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8" descr="Golden snail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61435" y="5310370"/>
            <a:ext cx="1685925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9" descr="mung-beans-500g-6766-p.jpg"/>
          <p:cNvPicPr>
            <a:picLocks noChangeAspect="1"/>
          </p:cNvPicPr>
          <p:nvPr/>
        </p:nvPicPr>
        <p:blipFill>
          <a:blip r:embed="rId8" cstate="print"/>
          <a:srcRect t="13892" b="16667"/>
          <a:stretch>
            <a:fillRect/>
          </a:stretch>
        </p:blipFill>
        <p:spPr bwMode="auto">
          <a:xfrm>
            <a:off x="259310" y="4062595"/>
            <a:ext cx="99377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2" descr="beef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18823" y="4261032"/>
            <a:ext cx="118427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45" descr="cassava leaves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27923" y="4038782"/>
            <a:ext cx="102711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3" descr="kang-kong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0498" y="3957820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1" descr="WL004006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17260" y="4011795"/>
            <a:ext cx="51117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48" descr="peanuts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62973" y="4180070"/>
            <a:ext cx="81121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140248" y="2637020"/>
            <a:ext cx="8356600" cy="1138237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/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ja-JP" altLang="en-US" sz="1800" smtClean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62" name="Picture 43" descr="mango.gif"/>
          <p:cNvPicPr>
            <a:picLocks noChangeAspect="1"/>
          </p:cNvPicPr>
          <p:nvPr/>
        </p:nvPicPr>
        <p:blipFill>
          <a:blip r:embed="rId14" cstate="print"/>
          <a:srcRect l="16389" t="3284" r="12222" b="1695"/>
          <a:stretch>
            <a:fillRect/>
          </a:stretch>
        </p:blipFill>
        <p:spPr bwMode="auto">
          <a:xfrm>
            <a:off x="6587085" y="1306695"/>
            <a:ext cx="9556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18" descr="carrots 2.jpg"/>
          <p:cNvPicPr>
            <a:picLocks noChangeAspect="1"/>
          </p:cNvPicPr>
          <p:nvPr/>
        </p:nvPicPr>
        <p:blipFill>
          <a:blip r:embed="rId15" cstate="print"/>
          <a:srcRect l="6007" t="11798" r="8977" b="12772"/>
          <a:stretch>
            <a:fillRect/>
          </a:stretch>
        </p:blipFill>
        <p:spPr bwMode="auto">
          <a:xfrm>
            <a:off x="3802610" y="1435282"/>
            <a:ext cx="1050925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100560" y="1255895"/>
            <a:ext cx="8356600" cy="1138237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/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ja-JP" altLang="en-US" sz="1800" smtClean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5" name="Alternate Process 17"/>
          <p:cNvSpPr>
            <a:spLocks noChangeArrowheads="1"/>
          </p:cNvSpPr>
          <p:nvPr/>
        </p:nvSpPr>
        <p:spPr bwMode="auto">
          <a:xfrm>
            <a:off x="7587210" y="1490845"/>
            <a:ext cx="1511300" cy="565150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Vitamin A</a:t>
            </a:r>
            <a:endParaRPr lang="ja-JP" altLang="en-US" sz="1800" smtClean="0"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</a:endParaRPr>
          </a:p>
        </p:txBody>
      </p:sp>
      <p:pic>
        <p:nvPicPr>
          <p:cNvPr id="66" name="Picture 30" descr="SweetPotato_main.jpg"/>
          <p:cNvPicPr>
            <a:picLocks noChangeAspect="1"/>
          </p:cNvPicPr>
          <p:nvPr/>
        </p:nvPicPr>
        <p:blipFill>
          <a:blip r:embed="rId16" cstate="print"/>
          <a:srcRect t="12238" b="9528"/>
          <a:stretch>
            <a:fillRect/>
          </a:stretch>
        </p:blipFill>
        <p:spPr bwMode="auto">
          <a:xfrm>
            <a:off x="1542010" y="1490845"/>
            <a:ext cx="1325563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8" descr="Papaya.jpg"/>
          <p:cNvPicPr>
            <a:picLocks noChangeAspect="1"/>
          </p:cNvPicPr>
          <p:nvPr/>
        </p:nvPicPr>
        <p:blipFill>
          <a:blip r:embed="rId17" cstate="print"/>
          <a:srcRect l="6374" t="15631" r="7214"/>
          <a:stretch>
            <a:fillRect/>
          </a:stretch>
        </p:blipFill>
        <p:spPr bwMode="auto">
          <a:xfrm>
            <a:off x="218035" y="1298757"/>
            <a:ext cx="1395413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Alternate Process 25"/>
          <p:cNvSpPr>
            <a:spLocks noChangeArrowheads="1"/>
          </p:cNvSpPr>
          <p:nvPr/>
        </p:nvSpPr>
        <p:spPr bwMode="auto">
          <a:xfrm>
            <a:off x="7503073" y="2837045"/>
            <a:ext cx="1511300" cy="565150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80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Zinc</a:t>
            </a:r>
            <a:endParaRPr lang="ja-JP" altLang="en-US" sz="1800" smtClean="0"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</a:endParaRPr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100560" y="3927657"/>
            <a:ext cx="8356600" cy="1138238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/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ja-JP" altLang="en-US" sz="1800" smtClean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145010" y="5331007"/>
            <a:ext cx="8356600" cy="1138238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/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ja-JP" altLang="en-US" sz="1800" smtClean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1" name="Alternate Process 40"/>
          <p:cNvSpPr>
            <a:spLocks noChangeArrowheads="1"/>
          </p:cNvSpPr>
          <p:nvPr/>
        </p:nvSpPr>
        <p:spPr bwMode="auto">
          <a:xfrm>
            <a:off x="7542760" y="4186420"/>
            <a:ext cx="1511300" cy="565150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80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Iron</a:t>
            </a:r>
            <a:endParaRPr lang="ja-JP" altLang="en-US" sz="1800" smtClean="0"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</a:endParaRPr>
          </a:p>
        </p:txBody>
      </p:sp>
      <p:sp>
        <p:nvSpPr>
          <p:cNvPr id="72" name="Alternate Process 47"/>
          <p:cNvSpPr>
            <a:spLocks noChangeArrowheads="1"/>
          </p:cNvSpPr>
          <p:nvPr/>
        </p:nvSpPr>
        <p:spPr bwMode="auto">
          <a:xfrm>
            <a:off x="7503073" y="5567545"/>
            <a:ext cx="1511300" cy="565150"/>
          </a:xfrm>
          <a:prstGeom prst="flowChartAlternateProcess">
            <a:avLst/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80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Iodine</a:t>
            </a:r>
            <a:endParaRPr lang="ja-JP" altLang="en-US" sz="1800" smtClean="0">
              <a:effectLst>
                <a:outerShdw blurRad="38100" dist="38100" dir="2700000" algn="tl">
                  <a:srgbClr val="000000"/>
                </a:outerShdw>
              </a:effectLst>
              <a:latin typeface="Calibri" pitchFamily="34" charset="0"/>
            </a:endParaRPr>
          </a:p>
        </p:txBody>
      </p:sp>
      <p:sp>
        <p:nvSpPr>
          <p:cNvPr id="73" name="Alternate Process 51"/>
          <p:cNvSpPr>
            <a:spLocks noChangeArrowheads="1"/>
          </p:cNvSpPr>
          <p:nvPr/>
        </p:nvSpPr>
        <p:spPr bwMode="auto">
          <a:xfrm>
            <a:off x="7495135" y="6186670"/>
            <a:ext cx="1511300" cy="56515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8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Iodine Deficiency</a:t>
            </a:r>
            <a:endParaRPr lang="ja-JP" altLang="en-US" sz="1800" smtClean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74" name="Alternate Process 52"/>
          <p:cNvSpPr>
            <a:spLocks noChangeArrowheads="1"/>
          </p:cNvSpPr>
          <p:nvPr/>
        </p:nvSpPr>
        <p:spPr bwMode="auto">
          <a:xfrm>
            <a:off x="7542760" y="4783320"/>
            <a:ext cx="1511300" cy="56515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Iron- Deficiency Anemia</a:t>
            </a:r>
            <a:endParaRPr lang="ja-JP" altLang="en-US" sz="1400" smtClean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75" name="Alternate Process 53"/>
          <p:cNvSpPr>
            <a:spLocks noChangeArrowheads="1"/>
          </p:cNvSpPr>
          <p:nvPr/>
        </p:nvSpPr>
        <p:spPr bwMode="auto">
          <a:xfrm>
            <a:off x="7542760" y="2154420"/>
            <a:ext cx="1511300" cy="56515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Vitamin A Deficiency</a:t>
            </a:r>
            <a:endParaRPr lang="ja-JP" altLang="en-US" sz="1400" smtClean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76" name="Rectangle 57"/>
          <p:cNvSpPr>
            <a:spLocks noChangeArrowheads="1"/>
          </p:cNvSpPr>
          <p:nvPr/>
        </p:nvSpPr>
        <p:spPr bwMode="auto">
          <a:xfrm>
            <a:off x="216448" y="2129020"/>
            <a:ext cx="7370762" cy="46166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200" dirty="0" smtClean="0">
                <a:cs typeface="Arial" pitchFamily="34" charset="0"/>
              </a:rPr>
              <a:t>Increase vitamin </a:t>
            </a:r>
            <a:r>
              <a:rPr lang="en-US" altLang="ja-JP" sz="1200" dirty="0">
                <a:cs typeface="Arial" pitchFamily="34" charset="0"/>
              </a:rPr>
              <a:t>A </a:t>
            </a:r>
            <a:r>
              <a:rPr lang="en-US" altLang="ja-JP" sz="1200" dirty="0" smtClean="0">
                <a:cs typeface="Arial" pitchFamily="34" charset="0"/>
              </a:rPr>
              <a:t>intake through consumption </a:t>
            </a:r>
            <a:r>
              <a:rPr lang="en-US" altLang="ja-JP" sz="1200" dirty="0">
                <a:cs typeface="Arial" pitchFamily="34" charset="0"/>
              </a:rPr>
              <a:t>of crops with high carotene contents such </a:t>
            </a:r>
            <a:r>
              <a:rPr lang="en-US" altLang="ja-JP" sz="1200" dirty="0" smtClean="0">
                <a:cs typeface="Arial" pitchFamily="34" charset="0"/>
              </a:rPr>
              <a:t>as </a:t>
            </a:r>
            <a:r>
              <a:rPr lang="en-US" altLang="ja-JP" sz="1200" dirty="0">
                <a:cs typeface="Arial" pitchFamily="34" charset="0"/>
              </a:rPr>
              <a:t>milks, liver, eggs, fish, butter, red palm oil, mangoes, papayas, carrots, pumpkins, yellow-orange sweet  potatoes, and dark green leafy vegetables.</a:t>
            </a:r>
            <a:endParaRPr lang="ja-JP" altLang="en-US" sz="1200">
              <a:cs typeface="Arial" pitchFamily="34" charset="0"/>
            </a:endParaRPr>
          </a:p>
        </p:txBody>
      </p:sp>
      <p:sp>
        <p:nvSpPr>
          <p:cNvPr id="77" name="Rectangle 57"/>
          <p:cNvSpPr>
            <a:spLocks noChangeArrowheads="1"/>
          </p:cNvSpPr>
          <p:nvPr/>
        </p:nvSpPr>
        <p:spPr bwMode="auto">
          <a:xfrm>
            <a:off x="218035" y="4934132"/>
            <a:ext cx="7370763" cy="46166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200" dirty="0">
                <a:cs typeface="Arial" pitchFamily="34" charset="0"/>
              </a:rPr>
              <a:t>Prevent Iron-Deficiency Anemia through </a:t>
            </a:r>
            <a:r>
              <a:rPr lang="en-US" altLang="ja-JP" sz="1200" dirty="0" smtClean="0">
                <a:cs typeface="Arial" pitchFamily="34" charset="0"/>
              </a:rPr>
              <a:t>consumption </a:t>
            </a:r>
            <a:r>
              <a:rPr lang="en-US" altLang="ja-JP" sz="1200" dirty="0">
                <a:cs typeface="Arial" pitchFamily="34" charset="0"/>
              </a:rPr>
              <a:t>of crops with high iron contents such as pumpkin, eggs, green, leafy vegetables, legumes such as groundnuts and peas and meat (including organ meat), fish, poultry, and eggs</a:t>
            </a:r>
            <a:endParaRPr lang="ja-JP" altLang="en-US" sz="1200">
              <a:cs typeface="Arial" pitchFamily="34" charset="0"/>
            </a:endParaRPr>
          </a:p>
        </p:txBody>
      </p:sp>
      <p:sp>
        <p:nvSpPr>
          <p:cNvPr id="78" name="Rectangle 57"/>
          <p:cNvSpPr>
            <a:spLocks noChangeArrowheads="1"/>
          </p:cNvSpPr>
          <p:nvPr/>
        </p:nvSpPr>
        <p:spPr bwMode="auto">
          <a:xfrm>
            <a:off x="197398" y="6299382"/>
            <a:ext cx="7369175" cy="49244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300" dirty="0">
                <a:cs typeface="Arial" pitchFamily="34" charset="0"/>
              </a:rPr>
              <a:t>Prevent Iodine Deficiency through </a:t>
            </a:r>
            <a:r>
              <a:rPr lang="en-US" altLang="ja-JP" sz="1300" dirty="0" smtClean="0">
                <a:cs typeface="Arial" pitchFamily="34" charset="0"/>
              </a:rPr>
              <a:t>consumption </a:t>
            </a:r>
            <a:r>
              <a:rPr lang="en-US" altLang="ja-JP" sz="1300" dirty="0">
                <a:cs typeface="Arial" pitchFamily="34" charset="0"/>
              </a:rPr>
              <a:t>of iodized salt and the consumption of seafood such as  tilapia, clams, snails, mud crabs, prawns</a:t>
            </a:r>
            <a:endParaRPr lang="ja-JP" altLang="en-US" sz="1300">
              <a:cs typeface="Arial" pitchFamily="34" charset="0"/>
            </a:endParaRPr>
          </a:p>
        </p:txBody>
      </p:sp>
      <p:sp>
        <p:nvSpPr>
          <p:cNvPr id="79" name="Alternate Process 48"/>
          <p:cNvSpPr>
            <a:spLocks noChangeArrowheads="1"/>
          </p:cNvSpPr>
          <p:nvPr/>
        </p:nvSpPr>
        <p:spPr bwMode="auto">
          <a:xfrm>
            <a:off x="7495135" y="3402195"/>
            <a:ext cx="1511300" cy="519112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Zinc Deficiency</a:t>
            </a:r>
            <a:endParaRPr lang="ja-JP" altLang="en-US" sz="1400" smtClean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80" name="Rectangle 57"/>
          <p:cNvSpPr>
            <a:spLocks noChangeArrowheads="1"/>
          </p:cNvSpPr>
          <p:nvPr/>
        </p:nvSpPr>
        <p:spPr bwMode="auto">
          <a:xfrm>
            <a:off x="197398" y="3521257"/>
            <a:ext cx="7369175" cy="49244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300" dirty="0">
                <a:cs typeface="Arial" pitchFamily="34" charset="0"/>
              </a:rPr>
              <a:t>Prevent Zinc-Deficiency through </a:t>
            </a:r>
            <a:r>
              <a:rPr lang="en-US" altLang="ja-JP" sz="1300" dirty="0" smtClean="0">
                <a:cs typeface="Arial" pitchFamily="34" charset="0"/>
              </a:rPr>
              <a:t>consumption </a:t>
            </a:r>
            <a:r>
              <a:rPr lang="en-US" altLang="ja-JP" sz="1300" dirty="0">
                <a:cs typeface="Arial" pitchFamily="34" charset="0"/>
              </a:rPr>
              <a:t>of crops with high zinc contents such as groundnuts, okra,  seafood, cocoa and chicken, sweet potatoes.</a:t>
            </a:r>
            <a:endParaRPr lang="ja-JP" altLang="en-US" sz="1300">
              <a:cs typeface="Arial" pitchFamily="34" charset="0"/>
            </a:endParaRPr>
          </a:p>
        </p:txBody>
      </p:sp>
      <p:pic>
        <p:nvPicPr>
          <p:cNvPr id="81" name="Picture 48" descr="peanuts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8360" y="2837045"/>
            <a:ext cx="811213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Rectangle 55"/>
          <p:cNvSpPr>
            <a:spLocks noChangeArrowheads="1"/>
          </p:cNvSpPr>
          <p:nvPr/>
        </p:nvSpPr>
        <p:spPr bwMode="auto">
          <a:xfrm>
            <a:off x="145010" y="6720590"/>
            <a:ext cx="78597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GB" altLang="ja-JP" sz="800" i="1"/>
              <a:t>Sources: </a:t>
            </a:r>
            <a:r>
              <a:rPr lang="en-US" altLang="ja-JP" sz="800" i="1"/>
              <a:t>Ghana DHS 2008, 2012 Ghana CFSVA  </a:t>
            </a:r>
            <a:endParaRPr lang="ja-JP" altLang="en-US" sz="800" i="1"/>
          </a:p>
        </p:txBody>
      </p:sp>
      <p:pic>
        <p:nvPicPr>
          <p:cNvPr id="83" name="Picture 56" descr="okra.JP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11985" y="2700520"/>
            <a:ext cx="1033463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50" descr="acorn squash (Kalabasa).jpg"/>
          <p:cNvPicPr>
            <a:picLocks noChangeAspect="1"/>
          </p:cNvPicPr>
          <p:nvPr/>
        </p:nvPicPr>
        <p:blipFill>
          <a:blip r:embed="rId19" cstate="print"/>
          <a:srcRect t="11102" r="5750" b="5759"/>
          <a:stretch>
            <a:fillRect/>
          </a:stretch>
        </p:blipFill>
        <p:spPr bwMode="auto">
          <a:xfrm>
            <a:off x="2867573" y="1490845"/>
            <a:ext cx="858837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33" descr="kang-kong.jp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909098" y="1362257"/>
            <a:ext cx="692150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11" descr="WL004006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44098" y="1362257"/>
            <a:ext cx="51117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62" descr="Palm oil.jp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194973" y="1376545"/>
            <a:ext cx="522287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3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165773" y="3965757"/>
            <a:ext cx="1309687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64" descr="Tilapia.jp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248823" y="4124507"/>
            <a:ext cx="973137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67" descr="Cocao.jp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194973" y="2700520"/>
            <a:ext cx="941387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30" descr="SweetPotato_main.jpg"/>
          <p:cNvPicPr>
            <a:picLocks noChangeAspect="1"/>
          </p:cNvPicPr>
          <p:nvPr/>
        </p:nvPicPr>
        <p:blipFill>
          <a:blip r:embed="rId25" cstate="print"/>
          <a:srcRect t="12238" b="9528"/>
          <a:stretch>
            <a:fillRect/>
          </a:stretch>
        </p:blipFill>
        <p:spPr bwMode="auto">
          <a:xfrm>
            <a:off x="5074198" y="2837045"/>
            <a:ext cx="105410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3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645448" y="2683057"/>
            <a:ext cx="1309687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9" descr="Ghana iodized salt.jpg"/>
          <p:cNvPicPr>
            <a:picLocks noChangeAspect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699173" y="5507220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Introducing…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752600" y="4800600"/>
            <a:ext cx="693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 </a:t>
            </a:r>
            <a:r>
              <a:rPr lang="en-US" sz="2500" dirty="0" err="1" smtClean="0"/>
              <a:t>Facebook</a:t>
            </a:r>
            <a:r>
              <a:rPr lang="en-US" sz="2500" dirty="0" smtClean="0"/>
              <a:t> social game to encourage healthy eating and lifestyle, but could potentially be multi-platform</a:t>
            </a:r>
          </a:p>
          <a:p>
            <a:r>
              <a:rPr lang="en-US" sz="2500" dirty="0" smtClean="0"/>
              <a:t>Accessible by anyone with a </a:t>
            </a:r>
            <a:r>
              <a:rPr lang="en-US" sz="2500" dirty="0" err="1" smtClean="0"/>
              <a:t>Facebook</a:t>
            </a:r>
            <a:r>
              <a:rPr lang="en-US" sz="2500" dirty="0" smtClean="0"/>
              <a:t> account in Ghana, West Africa… and the world!</a:t>
            </a:r>
            <a:endParaRPr lang="en-US" sz="2500" dirty="0"/>
          </a:p>
        </p:txBody>
      </p:sp>
      <p:sp>
        <p:nvSpPr>
          <p:cNvPr id="8194" name="AutoShape 2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" name="AutoShape 4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https://encrypted-tbn0.gstatic.com/images?q=tbn:ANd9GcQRJ_DK3dTaXjR8W39tniBTOY1AnGikBHA-VIiXnTBBy-XfqgujRQ_jAr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029200"/>
            <a:ext cx="1142999" cy="1143000"/>
          </a:xfrm>
          <a:prstGeom prst="rect">
            <a:avLst/>
          </a:prstGeom>
          <a:noFill/>
        </p:spPr>
      </p:pic>
      <p:pic>
        <p:nvPicPr>
          <p:cNvPr id="97" name="Picture 96" descr="wblogo.png"/>
          <p:cNvPicPr>
            <a:picLocks noChangeAspect="1"/>
          </p:cNvPicPr>
          <p:nvPr/>
        </p:nvPicPr>
        <p:blipFill>
          <a:blip r:embed="rId3" cstate="print"/>
          <a:srcRect l="27500" t="8251" r="21667" b="17487"/>
          <a:stretch>
            <a:fillRect/>
          </a:stretch>
        </p:blipFill>
        <p:spPr>
          <a:xfrm>
            <a:off x="2667000" y="1066800"/>
            <a:ext cx="3615267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features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-712836" y="1447800"/>
          <a:ext cx="11353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70" name="AutoShape 2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AutoShape 10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0" name="AutoShape 12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AutoShape 14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4" name="AutoShape 16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6" name="AutoShape 18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8" name="AutoShape 20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0" name="AutoShape 22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2" name="AutoShape 24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4" name="AutoShape 26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6" name="AutoShape 28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8" name="AutoShape 30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0" name="AutoShape 32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2" name="AutoShape 34" descr="Image result for facebook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eft Brace 23"/>
          <p:cNvSpPr/>
          <p:nvPr/>
        </p:nvSpPr>
        <p:spPr>
          <a:xfrm>
            <a:off x="850488" y="4146756"/>
            <a:ext cx="304800" cy="251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9496" y="5061156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Future </a:t>
            </a:r>
          </a:p>
          <a:p>
            <a:pPr algn="ctr"/>
            <a:r>
              <a:rPr lang="en-US" dirty="0" smtClean="0"/>
              <a:t>expansion</a:t>
            </a:r>
            <a:endParaRPr lang="en-US" dirty="0"/>
          </a:p>
        </p:txBody>
      </p:sp>
      <p:sp>
        <p:nvSpPr>
          <p:cNvPr id="26" name="Left Brace 25"/>
          <p:cNvSpPr/>
          <p:nvPr/>
        </p:nvSpPr>
        <p:spPr>
          <a:xfrm>
            <a:off x="820992" y="1450260"/>
            <a:ext cx="304800" cy="251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6810" y="2541016"/>
            <a:ext cx="60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</a:t>
            </a:r>
            <a:r>
              <a:rPr lang="en-US" dirty="0" err="1" smtClean="0"/>
              <a:t>ChopBuddy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1" y="1676400"/>
            <a:ext cx="76962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Select a </a:t>
            </a:r>
            <a:r>
              <a:rPr lang="en-US" sz="2500" dirty="0" err="1" smtClean="0"/>
              <a:t>ChopBuddy</a:t>
            </a:r>
            <a:r>
              <a:rPr lang="en-US" sz="2500" dirty="0" smtClean="0"/>
              <a:t> based on your diet preference. Are you…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 smtClean="0"/>
              <a:t> Vegetarian bunny?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 smtClean="0"/>
              <a:t> Meat lover puppy?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smtClean="0"/>
              <a:t>On-a-diet bird?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smtClean="0"/>
              <a:t>Bulking up lion?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smtClean="0"/>
              <a:t>Athletic zebra?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smtClean="0"/>
              <a:t>Specialized avatars for children and older people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/>
              <a:t> </a:t>
            </a:r>
            <a:r>
              <a:rPr lang="en-US" sz="2500" dirty="0" smtClean="0"/>
              <a:t>Include health conditions like diabetes, high blood pressure (low-sodium), heart disease (low-cholesterol), etc.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tutorial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676400"/>
            <a:ext cx="79248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Log your food and your </a:t>
            </a:r>
            <a:r>
              <a:rPr lang="en-US" sz="2500" dirty="0" err="1" smtClean="0"/>
              <a:t>ChopBuddy</a:t>
            </a:r>
            <a:r>
              <a:rPr lang="en-US" sz="2500" dirty="0" smtClean="0"/>
              <a:t> gets fed what you eat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Track your </a:t>
            </a:r>
            <a:r>
              <a:rPr lang="en-US" sz="2500" dirty="0" err="1" smtClean="0"/>
              <a:t>ChopBuddy’s</a:t>
            </a:r>
            <a:r>
              <a:rPr lang="en-US" sz="2500" dirty="0" smtClean="0"/>
              <a:t> energy level everyday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Get energy from logging your food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Get BONUS energy from eating </a:t>
            </a:r>
            <a:r>
              <a:rPr lang="en-US" sz="2500" b="1" u="sng" dirty="0" smtClean="0"/>
              <a:t>healthy</a:t>
            </a:r>
            <a:r>
              <a:rPr lang="en-US" sz="2500" dirty="0" smtClean="0"/>
              <a:t> food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smtClean="0"/>
              <a:t>Race with your friends’ </a:t>
            </a:r>
            <a:r>
              <a:rPr lang="en-US" sz="2500" dirty="0" err="1" smtClean="0"/>
              <a:t>ChopBuddies</a:t>
            </a:r>
            <a:r>
              <a:rPr lang="en-US" sz="2500" dirty="0"/>
              <a:t> </a:t>
            </a:r>
            <a:r>
              <a:rPr lang="en-US" sz="2500" dirty="0" smtClean="0"/>
              <a:t>every week to earn </a:t>
            </a:r>
            <a:r>
              <a:rPr lang="en-US" sz="2500" dirty="0" err="1" smtClean="0"/>
              <a:t>Treatz</a:t>
            </a:r>
            <a:endParaRPr lang="en-US" sz="2500" dirty="0" smtClean="0"/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err="1" smtClean="0"/>
              <a:t>Leaderboard</a:t>
            </a:r>
            <a:r>
              <a:rPr lang="en-US" sz="2500" dirty="0" smtClean="0"/>
              <a:t> to track race results and see what the winner ate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500" dirty="0" err="1" smtClean="0"/>
              <a:t>Treatz</a:t>
            </a:r>
            <a:r>
              <a:rPr lang="en-US" sz="2500" dirty="0" smtClean="0"/>
              <a:t> Store where users can buy </a:t>
            </a:r>
            <a:r>
              <a:rPr lang="en-US" sz="2500" dirty="0" err="1" smtClean="0"/>
              <a:t>Treatz</a:t>
            </a:r>
            <a:r>
              <a:rPr lang="en-US" sz="2500" dirty="0" smtClean="0"/>
              <a:t> or spend their Treat points from winning races</a:t>
            </a:r>
          </a:p>
          <a:p>
            <a:endParaRPr lang="en-US" sz="2500" dirty="0"/>
          </a:p>
        </p:txBody>
      </p:sp>
      <p:sp>
        <p:nvSpPr>
          <p:cNvPr id="4" name="Lightning Bolt 3"/>
          <p:cNvSpPr/>
          <p:nvPr/>
        </p:nvSpPr>
        <p:spPr>
          <a:xfrm rot="3174598">
            <a:off x="350463" y="2042422"/>
            <a:ext cx="381000" cy="4572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/>
          <p:cNvSpPr/>
          <p:nvPr/>
        </p:nvSpPr>
        <p:spPr>
          <a:xfrm rot="3174598">
            <a:off x="350463" y="2498372"/>
            <a:ext cx="381000" cy="4572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 rot="3174598">
            <a:off x="366567" y="2894338"/>
            <a:ext cx="381000" cy="457200"/>
          </a:xfrm>
          <a:prstGeom prst="lightningBol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511</TotalTime>
  <Words>1312</Words>
  <Application>Microsoft Office PowerPoint</Application>
  <PresentationFormat>On-screen Show (4:3)</PresentationFormat>
  <Paragraphs>150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Equity</vt:lpstr>
      <vt:lpstr>Slide 1</vt:lpstr>
      <vt:lpstr>Addressing the problem of poor nutrition in Ghana and beyond</vt:lpstr>
      <vt:lpstr>What does a diverse diet look like?</vt:lpstr>
      <vt:lpstr>How do we get Ghanaians to eat a healthier diet? </vt:lpstr>
      <vt:lpstr>Introducing…</vt:lpstr>
      <vt:lpstr>Product features</vt:lpstr>
      <vt:lpstr>Product demo</vt:lpstr>
      <vt:lpstr>Choose your ChopBuddy</vt:lpstr>
      <vt:lpstr>Game tutorial</vt:lpstr>
      <vt:lpstr>Healthy eating tutorial</vt:lpstr>
      <vt:lpstr>ChopBuddy dashboard</vt:lpstr>
      <vt:lpstr>Log your food</vt:lpstr>
      <vt:lpstr>Food log analysis</vt:lpstr>
      <vt:lpstr>Treatz Store</vt:lpstr>
      <vt:lpstr>Long term expansion plans</vt:lpstr>
      <vt:lpstr>Helping you find healthy food vendors</vt:lpstr>
      <vt:lpstr>Helping you find healthy food vendors</vt:lpstr>
      <vt:lpstr>Healthy food vendor purchases</vt:lpstr>
      <vt:lpstr>Photo auto-recognition of food</vt:lpstr>
      <vt:lpstr>Incorporating exercise &amp; fitness logs</vt:lpstr>
      <vt:lpstr>Registry of dieticians for counseling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ChopBuddy</dc:title>
  <dc:creator>GRAMEEN</dc:creator>
  <cp:lastModifiedBy>GRAMEEN</cp:lastModifiedBy>
  <cp:revision>15</cp:revision>
  <dcterms:created xsi:type="dcterms:W3CDTF">2015-02-21T14:21:39Z</dcterms:created>
  <dcterms:modified xsi:type="dcterms:W3CDTF">2015-02-21T22:52:51Z</dcterms:modified>
</cp:coreProperties>
</file>